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61" r:id="rId3"/>
    <p:sldId id="302" r:id="rId4"/>
    <p:sldId id="301" r:id="rId5"/>
    <p:sldId id="262" r:id="rId6"/>
    <p:sldId id="264" r:id="rId7"/>
    <p:sldId id="304" r:id="rId8"/>
    <p:sldId id="283" r:id="rId9"/>
    <p:sldId id="263" r:id="rId10"/>
    <p:sldId id="267" r:id="rId11"/>
    <p:sldId id="268" r:id="rId12"/>
    <p:sldId id="274" r:id="rId13"/>
    <p:sldId id="269" r:id="rId14"/>
    <p:sldId id="298" r:id="rId15"/>
    <p:sldId id="271" r:id="rId16"/>
    <p:sldId id="272" r:id="rId17"/>
    <p:sldId id="276" r:id="rId18"/>
    <p:sldId id="277" r:id="rId19"/>
    <p:sldId id="278" r:id="rId20"/>
    <p:sldId id="279" r:id="rId21"/>
    <p:sldId id="280" r:id="rId22"/>
    <p:sldId id="281" r:id="rId23"/>
    <p:sldId id="305" r:id="rId24"/>
    <p:sldId id="282" r:id="rId25"/>
    <p:sldId id="284" r:id="rId26"/>
    <p:sldId id="285" r:id="rId27"/>
    <p:sldId id="288" r:id="rId28"/>
    <p:sldId id="289" r:id="rId29"/>
    <p:sldId id="290" r:id="rId30"/>
    <p:sldId id="292" r:id="rId31"/>
    <p:sldId id="293" r:id="rId32"/>
    <p:sldId id="295" r:id="rId33"/>
    <p:sldId id="296" r:id="rId34"/>
    <p:sldId id="297" r:id="rId35"/>
    <p:sldId id="306" r:id="rId36"/>
  </p:sldIdLst>
  <p:sldSz cx="12192000" cy="6858000"/>
  <p:notesSz cx="6858000" cy="9144000"/>
  <p:defaultTextStyle>
    <a:defPPr>
      <a:defRPr lang="en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AFC"/>
    <a:srgbClr val="FF9933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5" d="100"/>
          <a:sy n="65" d="100"/>
        </p:scale>
        <p:origin x="7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LPOMA\AppData\Local\Microsoft\Olk\Attachments\ooa-58b552e3-99fa-4d31-80de-2376c047ed02\6f6fda2ac839f5805798f73d1a1ee59670d640b06d77d3bad15696b93f068fda\Copia%20de%203.4.%20OPERACIONES%20DIC2024%20GRUPO%20(002)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90.19\Comp\LPOMA\Capacitaciones%20Externas%202024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5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90.19\Comp\LPOMA\INDICADORES%20PRESENTACI&#211;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90.19\Comp\LPOMA\INDICADORES%20PRESENTACI&#211;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467988632509738E-2"/>
          <c:y val="1.8240578468612503E-2"/>
          <c:w val="0.90263475865455634"/>
          <c:h val="0.8404133084180969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GRÁFICOS!$B$212</c:f>
              <c:strCache>
                <c:ptCount val="1"/>
                <c:pt idx="0">
                  <c:v>REPORTO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GRÁFICOS!$A$213:$A$224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GRÁFICOS!$B$213:$B$224</c:f>
              <c:numCache>
                <c:formatCode>_(* #,##0.00_);_(* \(#,##0.00\);_(* "-"??_);_(@_)</c:formatCode>
                <c:ptCount val="12"/>
                <c:pt idx="0">
                  <c:v>652415.89046320005</c:v>
                </c:pt>
                <c:pt idx="1">
                  <c:v>709056.45466000005</c:v>
                </c:pt>
                <c:pt idx="2">
                  <c:v>457679.88542199979</c:v>
                </c:pt>
                <c:pt idx="3">
                  <c:v>2030052.9745034</c:v>
                </c:pt>
                <c:pt idx="4">
                  <c:v>771452.75542839989</c:v>
                </c:pt>
                <c:pt idx="5">
                  <c:v>1963848.6232731971</c:v>
                </c:pt>
                <c:pt idx="6">
                  <c:v>2017715.2384950002</c:v>
                </c:pt>
                <c:pt idx="7">
                  <c:v>2248980.1852361965</c:v>
                </c:pt>
                <c:pt idx="8">
                  <c:v>2926758.555158596</c:v>
                </c:pt>
                <c:pt idx="9">
                  <c:v>2228880.7888281983</c:v>
                </c:pt>
                <c:pt idx="10">
                  <c:v>2641055.7327120011</c:v>
                </c:pt>
                <c:pt idx="11">
                  <c:v>2804147.7133794026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5-496C-B783-1D98C88664F6}"/>
            </c:ext>
          </c:extLst>
        </c:ser>
        <c:ser>
          <c:idx val="1"/>
          <c:order val="1"/>
          <c:tx>
            <c:strRef>
              <c:f>GRÁFICOS!$C$212</c:f>
              <c:strCache>
                <c:ptCount val="1"/>
                <c:pt idx="0">
                  <c:v>COMPRAVENTA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GRÁFICOS!$A$213:$A$224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GRÁFICOS!$C$213:$C$224</c:f>
              <c:numCache>
                <c:formatCode>_(* #,##0.00_);_(* \(#,##0.00\);_(* "-"??_);_(@_)</c:formatCode>
                <c:ptCount val="12"/>
                <c:pt idx="0">
                  <c:v>621641.17342000059</c:v>
                </c:pt>
                <c:pt idx="1">
                  <c:v>197655.90831</c:v>
                </c:pt>
                <c:pt idx="2">
                  <c:v>471976.38005000033</c:v>
                </c:pt>
                <c:pt idx="3">
                  <c:v>674600.17329000053</c:v>
                </c:pt>
                <c:pt idx="4">
                  <c:v>111229.51474000003</c:v>
                </c:pt>
                <c:pt idx="5">
                  <c:v>144835.09827000002</c:v>
                </c:pt>
                <c:pt idx="6">
                  <c:v>94231.318350000016</c:v>
                </c:pt>
                <c:pt idx="7">
                  <c:v>219422.58793320012</c:v>
                </c:pt>
                <c:pt idx="8">
                  <c:v>381172.94998319971</c:v>
                </c:pt>
                <c:pt idx="9">
                  <c:v>162044.68859999999</c:v>
                </c:pt>
                <c:pt idx="10">
                  <c:v>166676.92246399992</c:v>
                </c:pt>
                <c:pt idx="11">
                  <c:v>300482.23573000019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25-496C-B783-1D98C88664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895712672"/>
        <c:axId val="895714592"/>
        <c:axId val="0"/>
      </c:bar3DChart>
      <c:catAx>
        <c:axId val="89571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B4D89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895714592"/>
        <c:crosses val="autoZero"/>
        <c:auto val="1"/>
        <c:lblAlgn val="ctr"/>
        <c:lblOffset val="100"/>
        <c:noMultiLvlLbl val="0"/>
      </c:catAx>
      <c:valAx>
        <c:axId val="89571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B4D89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8957126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</c:dTable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640468714246025"/>
          <c:y val="0.15627285130048976"/>
          <c:w val="8.2926083313769536E-2"/>
          <c:h val="8.73065825188849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MX" sz="1800" b="1" i="0" u="none" strike="noStrike" kern="1200" spc="0" baseline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'CAP EXT 2024'!$C$52</c:f>
              <c:strCache>
                <c:ptCount val="1"/>
                <c:pt idx="0">
                  <c:v>MEDIA DE HORAS DE FORMACIÓN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F0-48DB-BD4B-ABAEC81E110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F0-48DB-BD4B-ABAEC81E110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F0-48DB-BD4B-ABAEC81E110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F0-48DB-BD4B-ABAEC81E110D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DF0-48DB-BD4B-ABAEC81E110D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DF0-48DB-BD4B-ABAEC81E110D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DF0-48DB-BD4B-ABAEC81E110D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DF0-48DB-BD4B-ABAEC81E110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DF0-48DB-BD4B-ABAEC81E110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DF0-48DB-BD4B-ABAEC81E110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DF0-48DB-BD4B-ABAEC81E110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DF0-48DB-BD4B-ABAEC81E110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4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EDF0-48DB-BD4B-ABAEC81E110D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EDF0-48DB-BD4B-ABAEC81E110D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EDF0-48DB-BD4B-ABAEC81E11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'CAP EXT 2024'!$B$53:$B$60</c:f>
              <c:strCache>
                <c:ptCount val="8"/>
                <c:pt idx="0">
                  <c:v>AUDITORÍA INTERNA</c:v>
                </c:pt>
                <c:pt idx="1">
                  <c:v>GESTIÓN INTEGRAL DE RIESGOS</c:v>
                </c:pt>
                <c:pt idx="2">
                  <c:v>ADMINISTRACIÓN Y FINANZAS</c:v>
                </c:pt>
                <c:pt idx="3">
                  <c:v>GERENCIA</c:v>
                </c:pt>
                <c:pt idx="4">
                  <c:v>OPERACIONES</c:v>
                </c:pt>
                <c:pt idx="5">
                  <c:v>TECNOLOGIA DE LA INFORMACIÓN</c:v>
                </c:pt>
                <c:pt idx="6">
                  <c:v>ASESORÍA FINANCIERA</c:v>
                </c:pt>
                <c:pt idx="7">
                  <c:v>INVERSIONES</c:v>
                </c:pt>
              </c:strCache>
            </c:strRef>
          </c:cat>
          <c:val>
            <c:numRef>
              <c:f>'CAP EXT 2024'!$C$53:$C$60</c:f>
              <c:numCache>
                <c:formatCode>General</c:formatCode>
                <c:ptCount val="8"/>
                <c:pt idx="0">
                  <c:v>15.31</c:v>
                </c:pt>
                <c:pt idx="1">
                  <c:v>24.83</c:v>
                </c:pt>
                <c:pt idx="2">
                  <c:v>31.66</c:v>
                </c:pt>
                <c:pt idx="4">
                  <c:v>20</c:v>
                </c:pt>
                <c:pt idx="5">
                  <c:v>40</c:v>
                </c:pt>
                <c:pt idx="6">
                  <c:v>52.66</c:v>
                </c:pt>
                <c:pt idx="7">
                  <c:v>36.33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DF0-48DB-BD4B-ABAEC81E11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075097820551659E-2"/>
          <c:y val="0.75739654123528466"/>
          <c:w val="0.94575648967646697"/>
          <c:h val="0.242603458764715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TEMÁTICAS IMPARTIDAS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'PRESUPUESTO ANUAL'!$B$49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B8-487B-B5F0-17E12712CD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B8-487B-B5F0-17E12712CD8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B8-487B-B5F0-17E12712CD8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B8-487B-B5F0-17E12712CD8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3B8-487B-B5F0-17E12712CD8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3B8-487B-B5F0-17E12712CD8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3B8-487B-B5F0-17E12712CD8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5">
                          <a:lumMod val="75000"/>
                        </a:schemeClr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3B8-487B-B5F0-17E12712CD8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9933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3B8-487B-B5F0-17E12712CD8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3B8-487B-B5F0-17E12712CD8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FF00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3B8-487B-B5F0-17E12712CD8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D3B8-487B-B5F0-17E12712CD80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D3B8-487B-B5F0-17E12712CD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B0F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'PRESUPUESTO ANUAL'!$A$50:$A$56</c:f>
              <c:strCache>
                <c:ptCount val="7"/>
                <c:pt idx="0">
                  <c:v>GESTIÓN DE RIESGOS</c:v>
                </c:pt>
                <c:pt idx="1">
                  <c:v>CONTROL INTERNO</c:v>
                </c:pt>
                <c:pt idx="2">
                  <c:v>UIF</c:v>
                </c:pt>
                <c:pt idx="3">
                  <c:v>FINANZAS</c:v>
                </c:pt>
                <c:pt idx="4">
                  <c:v>HERRAMIENTAS OFIMÁTICAS</c:v>
                </c:pt>
                <c:pt idx="5">
                  <c:v>LEGISLACIÓN </c:v>
                </c:pt>
                <c:pt idx="6">
                  <c:v>IMPOSITIVO/LABORAL</c:v>
                </c:pt>
              </c:strCache>
            </c:strRef>
          </c:cat>
          <c:val>
            <c:numRef>
              <c:f>'PRESUPUESTO ANUAL'!$B$50:$B$56</c:f>
              <c:numCache>
                <c:formatCode>0%</c:formatCode>
                <c:ptCount val="7"/>
                <c:pt idx="0">
                  <c:v>0.125</c:v>
                </c:pt>
                <c:pt idx="1">
                  <c:v>6.25E-2</c:v>
                </c:pt>
                <c:pt idx="2">
                  <c:v>0.125</c:v>
                </c:pt>
                <c:pt idx="3">
                  <c:v>0.375</c:v>
                </c:pt>
                <c:pt idx="4">
                  <c:v>6.25E-2</c:v>
                </c:pt>
                <c:pt idx="5">
                  <c:v>0.125</c:v>
                </c:pt>
                <c:pt idx="6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3B8-487B-B5F0-17E12712C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Hoja4!$L$4</c:f>
              <c:strCache>
                <c:ptCount val="1"/>
                <c:pt idx="0">
                  <c:v>utilidad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7178-4401-AEC8-EAC0B5FD382D}"/>
              </c:ext>
            </c:extLst>
          </c:dPt>
          <c:dLbls>
            <c:dLbl>
              <c:idx val="0"/>
              <c:layout>
                <c:manualLayout>
                  <c:x val="6.3745014587736288E-3"/>
                  <c:y val="9.122582608723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78-4401-AEC8-EAC0B5FD382D}"/>
                </c:ext>
              </c:extLst>
            </c:dLbl>
            <c:dLbl>
              <c:idx val="1"/>
              <c:layout>
                <c:manualLayout>
                  <c:x val="1.9123504376321043E-2"/>
                  <c:y val="8.4468357488179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78-4401-AEC8-EAC0B5FD382D}"/>
                </c:ext>
              </c:extLst>
            </c:dLbl>
            <c:dLbl>
              <c:idx val="2"/>
              <c:layout>
                <c:manualLayout>
                  <c:x val="1.0624169097956177E-2"/>
                  <c:y val="0.1283919033820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178-4401-AEC8-EAC0B5FD382D}"/>
                </c:ext>
              </c:extLst>
            </c:dLbl>
            <c:numFmt formatCode="#,##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Hoja4!$K$6:$K$8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Hoja4!$L$6:$L$8</c:f>
              <c:numCache>
                <c:formatCode>#,##0,</c:formatCode>
                <c:ptCount val="3"/>
                <c:pt idx="0">
                  <c:v>1464366.4799999979</c:v>
                </c:pt>
                <c:pt idx="1">
                  <c:v>1801052.6599999985</c:v>
                </c:pt>
                <c:pt idx="2">
                  <c:v>3128969.0499999989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178-4401-AEC8-EAC0B5FD382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72877439"/>
        <c:axId val="1072879359"/>
        <c:axId val="408623999"/>
      </c:bar3DChart>
      <c:catAx>
        <c:axId val="1072877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072879359"/>
        <c:crosses val="autoZero"/>
        <c:auto val="1"/>
        <c:lblAlgn val="ctr"/>
        <c:lblOffset val="100"/>
        <c:noMultiLvlLbl val="0"/>
      </c:catAx>
      <c:valAx>
        <c:axId val="1072879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072877439"/>
        <c:crosses val="autoZero"/>
        <c:crossBetween val="between"/>
      </c:valAx>
      <c:serAx>
        <c:axId val="4086239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072879359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03982053375434E-2"/>
          <c:y val="4.2282312676037583E-2"/>
          <c:w val="0.9489920358932491"/>
          <c:h val="0.84737356317316503"/>
        </c:manualLayout>
      </c:layout>
      <c:lineChart>
        <c:grouping val="stacked"/>
        <c:varyColors val="0"/>
        <c:ser>
          <c:idx val="0"/>
          <c:order val="0"/>
          <c:tx>
            <c:strRef>
              <c:f>Hoja4!$L$4</c:f>
              <c:strCache>
                <c:ptCount val="1"/>
                <c:pt idx="0">
                  <c:v>Utilidad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 w="190500">
                <a:solidFill>
                  <a:schemeClr val="accent1">
                    <a:alpha val="97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17"/>
              <c:spPr>
                <a:solidFill>
                  <a:schemeClr val="accent1"/>
                </a:solidFill>
                <a:ln w="190500">
                  <a:solidFill>
                    <a:srgbClr val="FFC00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FFC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A5-4028-AC58-F0C89B860F73}"/>
              </c:ext>
            </c:extLst>
          </c:dPt>
          <c:dPt>
            <c:idx val="1"/>
            <c:marker>
              <c:symbol val="circle"/>
              <c:size val="17"/>
              <c:spPr>
                <a:solidFill>
                  <a:schemeClr val="accent2">
                    <a:lumMod val="60000"/>
                    <a:lumOff val="40000"/>
                  </a:schemeClr>
                </a:solidFill>
                <a:ln w="1905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chemeClr val="accent5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E5A5-4028-AC58-F0C89B860F7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5A5-4028-AC58-F0C89B860F73}"/>
                </c:ext>
              </c:extLst>
            </c:dLbl>
            <c:dLbl>
              <c:idx val="1"/>
              <c:layout>
                <c:manualLayout>
                  <c:x val="-6.5319221495055563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A5-4028-AC58-F0C89B860F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Hoja4!$K$6:$K$8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Hoja4!$L$6:$L$8</c:f>
              <c:numCache>
                <c:formatCode>#,##0,</c:formatCode>
                <c:ptCount val="3"/>
                <c:pt idx="0">
                  <c:v>1464366.4799999979</c:v>
                </c:pt>
                <c:pt idx="1">
                  <c:v>1801052.6599999985</c:v>
                </c:pt>
                <c:pt idx="2">
                  <c:v>3128969.0499999989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A5-4028-AC58-F0C89B860F7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46079439"/>
        <c:axId val="1146077519"/>
      </c:lineChart>
      <c:catAx>
        <c:axId val="1146079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146077519"/>
        <c:crosses val="autoZero"/>
        <c:auto val="1"/>
        <c:lblAlgn val="ctr"/>
        <c:lblOffset val="100"/>
        <c:noMultiLvlLbl val="0"/>
      </c:catAx>
      <c:valAx>
        <c:axId val="1146077519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," sourceLinked="1"/>
        <c:majorTickMark val="none"/>
        <c:minorTickMark val="none"/>
        <c:tickLblPos val="nextTo"/>
        <c:crossAx val="1146079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622943350244781"/>
          <c:y val="0.1949437933309606"/>
          <c:w val="0.7675411329951044"/>
          <c:h val="0.7455818290426445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D62-47D5-B6FE-C4836EA45E8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D62-47D5-B6FE-C4836EA45E88}"/>
              </c:ext>
            </c:extLst>
          </c:dPt>
          <c:dLbls>
            <c:dLbl>
              <c:idx val="0"/>
              <c:layout>
                <c:manualLayout>
                  <c:x val="-0.43640399894813953"/>
                  <c:y val="-0.10376954384030403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993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6D62-47D5-B6FE-C4836EA45E88}"/>
                </c:ext>
              </c:extLst>
            </c:dLbl>
            <c:dLbl>
              <c:idx val="1"/>
              <c:layout>
                <c:manualLayout>
                  <c:x val="0.30859367662803583"/>
                  <c:y val="4.8356476448775269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6D62-47D5-B6FE-C4836EA45E88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9933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Hoja1!$B$19:$B$20</c:f>
              <c:strCache>
                <c:ptCount val="2"/>
                <c:pt idx="0">
                  <c:v>Renta Fija</c:v>
                </c:pt>
                <c:pt idx="1">
                  <c:v>Renta Variable</c:v>
                </c:pt>
              </c:strCache>
            </c:strRef>
          </c:cat>
          <c:val>
            <c:numRef>
              <c:f>Hoja1!$C$19:$C$20</c:f>
              <c:numCache>
                <c:formatCode>#,##0</c:formatCode>
                <c:ptCount val="2"/>
                <c:pt idx="0" formatCode="_(* #,##0.00_);_(* \(#,##0.00\);_(* &quot;-&quot;??_);_(@_)">
                  <c:v>1334048338</c:v>
                </c:pt>
                <c:pt idx="1">
                  <c:v>25510204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62-47D5-B6FE-C4836EA45E8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230310486673304"/>
          <c:y val="0.90461926353822408"/>
          <c:w val="0.52135746351358969"/>
          <c:h val="9.53807364617758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39-4DF1-ACED-EAEABB87D95D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39-4DF1-ACED-EAEABB87D9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Hoja1!$B$3:$B$4</c:f>
              <c:strCache>
                <c:ptCount val="2"/>
                <c:pt idx="0">
                  <c:v>Compraventa</c:v>
                </c:pt>
                <c:pt idx="1">
                  <c:v>Reporto</c:v>
                </c:pt>
              </c:strCache>
            </c:strRef>
          </c:cat>
          <c:val>
            <c:numRef>
              <c:f>Hoja1!$C$3:$C$4</c:f>
              <c:numCache>
                <c:formatCode>_(* #,##0.00_);_(* \(#,##0.00\);_(* "-"??_);_(@_)</c:formatCode>
                <c:ptCount val="2"/>
                <c:pt idx="0">
                  <c:v>252736757</c:v>
                </c:pt>
                <c:pt idx="1">
                  <c:v>1081311581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39-4DF1-ACED-EAEABB87D9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B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BO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Montos Negociados en 2024</a:t>
            </a:r>
          </a:p>
          <a:p>
            <a:pPr>
              <a:defRPr/>
            </a:pPr>
            <a:r>
              <a:rPr lang="es-BO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En porcentaje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7F-46BE-BD6E-C15E1930054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7F-46BE-BD6E-C15E19300549}"/>
              </c:ext>
            </c:extLst>
          </c:dPt>
          <c:dLbls>
            <c:dLbl>
              <c:idx val="0"/>
              <c:layout>
                <c:manualLayout>
                  <c:x val="0.12029325225062418"/>
                  <c:y val="4.7819692809867635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CA7F-46BE-BD6E-C15E19300549}"/>
                </c:ext>
              </c:extLst>
            </c:dLbl>
            <c:dLbl>
              <c:idx val="1"/>
              <c:layout>
                <c:manualLayout>
                  <c:x val="-0.15152126578858258"/>
                  <c:y val="-8.678765725402722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CA7F-46BE-BD6E-C15E19300549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Hoja1!$H$3:$H$4</c:f>
              <c:strCache>
                <c:ptCount val="2"/>
                <c:pt idx="0">
                  <c:v>VUN</c:v>
                </c:pt>
                <c:pt idx="1">
                  <c:v>Otras Agencias</c:v>
                </c:pt>
              </c:strCache>
            </c:strRef>
          </c:cat>
          <c:val>
            <c:numRef>
              <c:f>Hoja1!$I$3:$I$4</c:f>
              <c:numCache>
                <c:formatCode>0.00%</c:formatCode>
                <c:ptCount val="2"/>
                <c:pt idx="0">
                  <c:v>0.11022452688402591</c:v>
                </c:pt>
                <c:pt idx="1">
                  <c:v>0.88977547311597405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7F-46BE-BD6E-C15E193005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DISTRIBUCIÓN POR ÁREA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Hoja1!$B$6</c:f>
              <c:strCache>
                <c:ptCount val="1"/>
                <c:pt idx="0">
                  <c:v>PERSONAL POR ÁREA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BB-46A0-B243-69E00F2E63B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BB-46A0-B243-69E00F2E63B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EBB-46A0-B243-69E00F2E63B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EBB-46A0-B243-69E00F2E63B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EBB-46A0-B243-69E00F2E63B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EBB-46A0-B243-69E00F2E63B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EBB-46A0-B243-69E00F2E63B6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EBB-46A0-B243-69E00F2E63B6}"/>
              </c:ext>
            </c:extLst>
          </c:dPt>
          <c:dPt>
            <c:idx val="8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EBB-46A0-B243-69E00F2E63B6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EBB-46A0-B243-69E00F2E63B6}"/>
              </c:ext>
            </c:extLst>
          </c:dPt>
          <c:dLbls>
            <c:dLbl>
              <c:idx val="9"/>
              <c:layout>
                <c:manualLayout>
                  <c:x val="1.9355312637068379E-3"/>
                  <c:y val="5.873876202072410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EBB-46A0-B243-69E00F2E63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Hoja1!$A$7:$A$16</c:f>
              <c:strCache>
                <c:ptCount val="10"/>
                <c:pt idx="0">
                  <c:v>ADM. Y FINANZAS</c:v>
                </c:pt>
                <c:pt idx="1">
                  <c:v>JEFATURA LEGAL</c:v>
                </c:pt>
                <c:pt idx="2">
                  <c:v>AUDITORIA INTERNA</c:v>
                </c:pt>
                <c:pt idx="3">
                  <c:v>ASESORÍA FINANCIERA</c:v>
                </c:pt>
                <c:pt idx="4">
                  <c:v>GERENCIA</c:v>
                </c:pt>
                <c:pt idx="5">
                  <c:v>INVERSIONES</c:v>
                </c:pt>
                <c:pt idx="6">
                  <c:v>OPERACIONES</c:v>
                </c:pt>
                <c:pt idx="7">
                  <c:v>RIESGOS Y UIF</c:v>
                </c:pt>
                <c:pt idx="8">
                  <c:v>TIC</c:v>
                </c:pt>
                <c:pt idx="9">
                  <c:v>TRANSPARENCIA</c:v>
                </c:pt>
              </c:strCache>
            </c:strRef>
          </c:cat>
          <c:val>
            <c:numRef>
              <c:f>Hoja1!$B$7:$B$16</c:f>
              <c:numCache>
                <c:formatCode>0%</c:formatCode>
                <c:ptCount val="10"/>
                <c:pt idx="0">
                  <c:v>0.23076923076923078</c:v>
                </c:pt>
                <c:pt idx="1">
                  <c:v>7.6923076923076927E-2</c:v>
                </c:pt>
                <c:pt idx="2">
                  <c:v>7.6923076923076927E-2</c:v>
                </c:pt>
                <c:pt idx="3">
                  <c:v>0.15384615384615385</c:v>
                </c:pt>
                <c:pt idx="4">
                  <c:v>3.8461538461538464E-2</c:v>
                </c:pt>
                <c:pt idx="5">
                  <c:v>0.15384615384615385</c:v>
                </c:pt>
                <c:pt idx="6">
                  <c:v>0.11538461538461539</c:v>
                </c:pt>
                <c:pt idx="7">
                  <c:v>0.11538461538461539</c:v>
                </c:pt>
                <c:pt idx="8">
                  <c:v>7.6923076923076927E-2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EBB-46A0-B243-69E00F2E63B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BO" sz="2128" b="1" i="0" u="none" strike="noStrike" kern="1200" spc="0" baseline="0">
                <a:solidFill>
                  <a:srgbClr val="44546A"/>
                </a:solidFill>
                <a:latin typeface="+mn-lt"/>
                <a:ea typeface="+mn-ea"/>
                <a:cs typeface="+mn-cs"/>
              </a:defRPr>
            </a:pPr>
            <a:r>
              <a:rPr lang="es-BO" sz="2128" b="1" i="0" u="none" strike="noStrike" kern="120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DISTRIBUCIÓN POR NIVEL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BO" sz="2128" b="1" i="0" u="none" strike="noStrike" kern="1200" spc="0" baseline="0">
              <a:solidFill>
                <a:srgbClr val="44546A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'INDICADORES (2)'!$L$22</c:f>
              <c:strCache>
                <c:ptCount val="1"/>
                <c:pt idx="0">
                  <c:v>ITEMS POR NIVEL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A6-4017-88F4-F51BE0654008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BA6-4017-88F4-F51BE065400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A6-4017-88F4-F51BE0654008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A6-4017-88F4-F51BE0654008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BA6-4017-88F4-F51BE0654008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BA6-4017-88F4-F51BE0654008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BA6-4017-88F4-F51BE0654008}"/>
              </c:ext>
            </c:extLst>
          </c:dPt>
          <c:dPt>
            <c:idx val="7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BA6-4017-88F4-F51BE065400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BA6-4017-88F4-F51BE06540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'INDICADORES (2)'!$J$23:$J$31</c:f>
              <c:strCache>
                <c:ptCount val="9"/>
                <c:pt idx="0">
                  <c:v>GERENTE GENERAL</c:v>
                </c:pt>
                <c:pt idx="1">
                  <c:v>SUBGERENTE</c:v>
                </c:pt>
                <c:pt idx="2">
                  <c:v>JEFATURA</c:v>
                </c:pt>
                <c:pt idx="3">
                  <c:v>AUDITOR</c:v>
                </c:pt>
                <c:pt idx="4">
                  <c:v>OFICIAL SENIOR</c:v>
                </c:pt>
                <c:pt idx="5">
                  <c:v>OFICIAL  </c:v>
                </c:pt>
                <c:pt idx="6">
                  <c:v>ANALISTA SENIOR</c:v>
                </c:pt>
                <c:pt idx="7">
                  <c:v>ANALISTA  </c:v>
                </c:pt>
                <c:pt idx="8">
                  <c:v>ASISTENTE</c:v>
                </c:pt>
              </c:strCache>
              <c:extLst/>
            </c:strRef>
          </c:cat>
          <c:val>
            <c:numRef>
              <c:f>'INDICADORES (2)'!$L$23:$L$31</c:f>
              <c:numCache>
                <c:formatCode>General</c:formatCode>
                <c:ptCount val="9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1</c:v>
                </c:pt>
                <c:pt idx="4">
                  <c:v>2</c:v>
                </c:pt>
                <c:pt idx="5">
                  <c:v>7</c:v>
                </c:pt>
                <c:pt idx="6">
                  <c:v>1</c:v>
                </c:pt>
                <c:pt idx="7">
                  <c:v>2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BA6-4017-88F4-F51BE065400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9"/>
        <c:axId val="739569840"/>
        <c:axId val="739565520"/>
      </c:barChart>
      <c:catAx>
        <c:axId val="739569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739565520"/>
        <c:crosses val="autoZero"/>
        <c:auto val="1"/>
        <c:lblAlgn val="ctr"/>
        <c:lblOffset val="100"/>
        <c:noMultiLvlLbl val="0"/>
      </c:catAx>
      <c:valAx>
        <c:axId val="739565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739569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BO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PERSONAL POR GÉNERO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accent1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0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CC3-405F-89EB-C195E52726D6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CC3-405F-89EB-C195E52726D6}"/>
              </c:ext>
            </c:extLst>
          </c:dPt>
          <c:dLbls>
            <c:dLbl>
              <c:idx val="0"/>
              <c:layout>
                <c:manualLayout>
                  <c:x val="0.13411602876794024"/>
                  <c:y val="2.0062062197326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C3-405F-89EB-C195E52726D6}"/>
                </c:ext>
              </c:extLst>
            </c:dLbl>
            <c:dLbl>
              <c:idx val="1"/>
              <c:layout>
                <c:manualLayout>
                  <c:x val="-0.10197416630857652"/>
                  <c:y val="-3.0864860634689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C3-405F-89EB-C195E52726D6}"/>
                </c:ext>
              </c:extLst>
            </c:dLbl>
            <c:spPr>
              <a:solidFill>
                <a:prstClr val="white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Hoja1!$A$3:$A$4</c:f>
              <c:strCache>
                <c:ptCount val="2"/>
                <c:pt idx="0">
                  <c:v>PERSONAL FEMENINO</c:v>
                </c:pt>
                <c:pt idx="1">
                  <c:v>PERSONAL MASCULINO</c:v>
                </c:pt>
              </c:strCache>
            </c:strRef>
          </c:cat>
          <c:val>
            <c:numRef>
              <c:f>Hoja1!$B$3:$B$4</c:f>
              <c:numCache>
                <c:formatCode>0%</c:formatCode>
                <c:ptCount val="2"/>
                <c:pt idx="0">
                  <c:v>0.56521739130434778</c:v>
                </c:pt>
                <c:pt idx="1">
                  <c:v>0.43478260869565216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C3-405F-89EB-C195E5272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Hoja1!$B$25</c:f>
              <c:strCache>
                <c:ptCount val="1"/>
                <c:pt idx="0">
                  <c:v>GENERACIONAL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CE5-4E67-A529-73698864FE8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CE5-4E67-A529-73698864FE8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CE5-4E67-A529-73698864FE8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CE5-4E67-A529-73698864FE8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FF993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CE5-4E67-A529-73698864FE8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CE5-4E67-A529-73698864FE8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8CE5-4E67-A529-73698864FE8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8CE5-4E67-A529-73698864FE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Hoja1!$A$26:$A$29</c:f>
              <c:strCache>
                <c:ptCount val="4"/>
                <c:pt idx="0">
                  <c:v>GENERACIÓN Z</c:v>
                </c:pt>
                <c:pt idx="1">
                  <c:v>MILLENIALS</c:v>
                </c:pt>
                <c:pt idx="2">
                  <c:v>GENERACIÓN X</c:v>
                </c:pt>
                <c:pt idx="3">
                  <c:v>BABY BOOMERS</c:v>
                </c:pt>
              </c:strCache>
            </c:strRef>
          </c:cat>
          <c:val>
            <c:numRef>
              <c:f>Hoja1!$B$26:$B$29</c:f>
              <c:numCache>
                <c:formatCode>0%</c:formatCode>
                <c:ptCount val="4"/>
                <c:pt idx="0">
                  <c:v>4.3478260869565216E-2</c:v>
                </c:pt>
                <c:pt idx="1">
                  <c:v>0.65217391304347827</c:v>
                </c:pt>
                <c:pt idx="2">
                  <c:v>0.17391304347826086</c:v>
                </c:pt>
                <c:pt idx="3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E5-4E67-A529-73698864FE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515231910284102E-2"/>
          <c:y val="0.85953858739478273"/>
          <c:w val="0.95238804008457001"/>
          <c:h val="0.121941912933075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B0F0"/>
          </a:solidFill>
        </a:defRPr>
      </a:pPr>
      <a:endParaRPr lang="es-B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00B0F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BO" sz="18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rPr>
              <a:t>PRESUPUESTADO</a:t>
            </a:r>
            <a:r>
              <a:rPr lang="es-BO" sz="1600" b="1" dirty="0">
                <a:solidFill>
                  <a:srgbClr val="00B0F0"/>
                </a:solidFill>
                <a:latin typeface="Montserrat" panose="00000500000000000000" pitchFamily="2" charset="0"/>
              </a:rPr>
              <a:t> </a:t>
            </a:r>
            <a:r>
              <a:rPr lang="es-BO" sz="18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rPr>
              <a:t>VS EJECUTADO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00B0F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'PRESUPUESTO ANUAL'!$A$18</c:f>
              <c:strCache>
                <c:ptCount val="1"/>
                <c:pt idx="0">
                  <c:v>EJECUTADO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9933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'PRESUPUESTO ANUAL'!$D$17:$E$17</c:f>
              <c:strCache>
                <c:ptCount val="2"/>
                <c:pt idx="0">
                  <c:v>GESTIÓN 2023</c:v>
                </c:pt>
                <c:pt idx="1">
                  <c:v>GESTIÓN 2024</c:v>
                </c:pt>
              </c:strCache>
            </c:strRef>
          </c:cat>
          <c:val>
            <c:numRef>
              <c:f>'PRESUPUESTO ANUAL'!$D$18:$E$18</c:f>
              <c:numCache>
                <c:formatCode>0%</c:formatCode>
                <c:ptCount val="2"/>
                <c:pt idx="0">
                  <c:v>0.60064935064935066</c:v>
                </c:pt>
                <c:pt idx="1">
                  <c:v>0.42950884955752211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6B-445A-8B9D-0CFC18DA4F42}"/>
            </c:ext>
          </c:extLst>
        </c:ser>
        <c:ser>
          <c:idx val="1"/>
          <c:order val="1"/>
          <c:tx>
            <c:strRef>
              <c:f>'PRESUPUESTO ANUAL'!$A$19</c:f>
              <c:strCache>
                <c:ptCount val="1"/>
                <c:pt idx="0">
                  <c:v>PRESUPUESTADO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'PRESUPUESTO ANUAL'!$D$17:$E$17</c:f>
              <c:strCache>
                <c:ptCount val="2"/>
                <c:pt idx="0">
                  <c:v>GESTIÓN 2023</c:v>
                </c:pt>
                <c:pt idx="1">
                  <c:v>GESTIÓN 2024</c:v>
                </c:pt>
              </c:strCache>
            </c:strRef>
          </c:cat>
          <c:val>
            <c:numRef>
              <c:f>'PRESUPUESTO ANUAL'!$D$19:$E$19</c:f>
              <c:numCache>
                <c:formatCode>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6B-445A-8B9D-0CFC18DA4F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8836608"/>
        <c:axId val="98836968"/>
      </c:barChart>
      <c:catAx>
        <c:axId val="98836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BO"/>
          </a:p>
        </c:txPr>
        <c:crossAx val="98836968"/>
        <c:crosses val="autoZero"/>
        <c:auto val="1"/>
        <c:lblAlgn val="ctr"/>
        <c:lblOffset val="100"/>
        <c:noMultiLvlLbl val="0"/>
      </c:catAx>
      <c:valAx>
        <c:axId val="98836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9883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image" Target="../media/image24.jp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image" Target="../media/image24.jp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EF2CB0-E6B9-4CD3-9EA2-F50C04D5B217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BO"/>
        </a:p>
      </dgm:t>
    </dgm:pt>
    <dgm:pt modelId="{88FE5490-E64E-4A08-9100-F03F15B6E9A4}">
      <dgm:prSet phldrT="[Texto]"/>
      <dgm:spPr>
        <a:xfrm>
          <a:off x="3590776" y="2557"/>
          <a:ext cx="2412589" cy="1206294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BO" dirty="0">
              <a:solidFill>
                <a:srgbClr val="F2F2F2"/>
              </a:solidFill>
              <a:latin typeface="Aileron Light"/>
              <a:ea typeface="+mn-ea"/>
              <a:cs typeface="+mn-cs"/>
            </a:rPr>
            <a:t>Inversionistas</a:t>
          </a:r>
        </a:p>
      </dgm:t>
    </dgm:pt>
    <dgm:pt modelId="{44338A77-546E-424F-975E-7980D0AF4293}" type="parTrans" cxnId="{68315F38-F32A-4E63-9E92-E1F1E389BDB3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423908B1-E289-47DD-9533-78F7A4EBB1D2}" type="sibTrans" cxnId="{68315F38-F32A-4E63-9E92-E1F1E389BDB3}">
      <dgm:prSet/>
      <dgm:spPr>
        <a:xfrm>
          <a:off x="1655622" y="-4787"/>
          <a:ext cx="6282898" cy="6282898"/>
        </a:xfrm>
        <a:prstGeom prst="circularArrow">
          <a:avLst>
            <a:gd name="adj1" fmla="val 5274"/>
            <a:gd name="adj2" fmla="val 312630"/>
            <a:gd name="adj3" fmla="val 14202528"/>
            <a:gd name="adj4" fmla="val 17142016"/>
            <a:gd name="adj5" fmla="val 5477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2AC2EFA8-3537-4EE5-AC9F-FE2F97EEF0FA}">
      <dgm:prSet phldrT="[Texto]"/>
      <dgm:spPr>
        <a:xfrm>
          <a:off x="5798139" y="1276979"/>
          <a:ext cx="2412589" cy="1206294"/>
        </a:xfrm>
        <a:prstGeom prst="roundRect">
          <a:avLst/>
        </a:prstGeom>
        <a:solidFill>
          <a:srgbClr val="4472C4">
            <a:hueOff val="-1470669"/>
            <a:satOff val="-2046"/>
            <a:lumOff val="-784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BO">
              <a:solidFill>
                <a:srgbClr val="F2F2F2"/>
              </a:solidFill>
              <a:latin typeface="Aileron Light"/>
              <a:ea typeface="+mn-ea"/>
              <a:cs typeface="+mn-cs"/>
            </a:rPr>
            <a:t>Aperturan cuenta</a:t>
          </a:r>
          <a:endParaRPr lang="es-BO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gm:t>
    </dgm:pt>
    <dgm:pt modelId="{B94EBBCD-516F-49A6-9DEC-660BC4F4B17E}" type="parTrans" cxnId="{B169684B-6CF3-482D-B948-ED34C7A1261C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86058AC9-F0E7-4543-BE8D-05CA1ED04ECD}" type="sibTrans" cxnId="{B169684B-6CF3-482D-B948-ED34C7A1261C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6C554D7C-7B6C-4638-8BF0-86B2A19F41AB}">
      <dgm:prSet phldrT="[Texto]"/>
      <dgm:spPr>
        <a:xfrm>
          <a:off x="3590776" y="5100244"/>
          <a:ext cx="2412589" cy="1206294"/>
        </a:xfrm>
        <a:prstGeom prst="roundRect">
          <a:avLst/>
        </a:prstGeom>
        <a:solidFill>
          <a:srgbClr val="4472C4">
            <a:hueOff val="-4412007"/>
            <a:satOff val="-6137"/>
            <a:lumOff val="-2353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BO">
              <a:solidFill>
                <a:srgbClr val="F2F2F2"/>
              </a:solidFill>
              <a:latin typeface="Aileron Light"/>
              <a:ea typeface="+mn-ea"/>
              <a:cs typeface="+mn-cs"/>
            </a:rPr>
            <a:t>Se</a:t>
          </a:r>
          <a:r>
            <a:rPr lang="es-BO" baseline="0">
              <a:solidFill>
                <a:srgbClr val="F2F2F2"/>
              </a:solidFill>
              <a:latin typeface="Aileron Light"/>
              <a:ea typeface="+mn-ea"/>
              <a:cs typeface="+mn-cs"/>
            </a:rPr>
            <a:t> indica las oportunidades de inversión</a:t>
          </a:r>
          <a:endParaRPr lang="es-BO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gm:t>
    </dgm:pt>
    <dgm:pt modelId="{3D7D1028-1927-4698-B89A-FD99B4255599}" type="parTrans" cxnId="{93DA52E6-4AF5-44C6-A7A8-FCF5814F4507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C3D72735-1FF1-40A9-9D8A-042B3BFAB95C}" type="sibTrans" cxnId="{93DA52E6-4AF5-44C6-A7A8-FCF5814F4507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BD8F3A70-0A0C-4F91-BEC3-0FF3CBB33269}">
      <dgm:prSet phldrT="[Texto]"/>
      <dgm:spPr>
        <a:xfrm>
          <a:off x="1383413" y="3825822"/>
          <a:ext cx="2412589" cy="1206294"/>
        </a:xfrm>
        <a:prstGeom prst="roundRect">
          <a:avLst/>
        </a:prstGeom>
        <a:solidFill>
          <a:srgbClr val="4472C4">
            <a:hueOff val="-5882676"/>
            <a:satOff val="-8182"/>
            <a:lumOff val="-3138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BO">
              <a:solidFill>
                <a:srgbClr val="F2F2F2"/>
              </a:solidFill>
              <a:latin typeface="Aileron Light"/>
              <a:ea typeface="+mn-ea"/>
              <a:cs typeface="+mn-cs"/>
            </a:rPr>
            <a:t>Se realiza la inversión</a:t>
          </a:r>
          <a:endParaRPr lang="es-BO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gm:t>
    </dgm:pt>
    <dgm:pt modelId="{2D563A5E-BAAC-4A74-B014-5E7C5ACA4AC1}" type="parTrans" cxnId="{035EC838-8E23-4F91-A1C0-C330D7A4C3AB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B99E5F62-BAAA-438C-BB39-2480A65FBCBF}" type="sibTrans" cxnId="{035EC838-8E23-4F91-A1C0-C330D7A4C3AB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A9785EBA-8C4D-444A-942A-7E6870E4661A}">
      <dgm:prSet phldrT="[Texto]"/>
      <dgm:spPr>
        <a:xfrm>
          <a:off x="1383413" y="1276979"/>
          <a:ext cx="2412589" cy="1206294"/>
        </a:xfrm>
        <a:prstGeom prst="roundRect">
          <a:avLst/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BO">
              <a:solidFill>
                <a:srgbClr val="F2F2F2"/>
              </a:solidFill>
              <a:latin typeface="Aileron Light"/>
              <a:ea typeface="+mn-ea"/>
              <a:cs typeface="+mn-cs"/>
            </a:rPr>
            <a:t>Se informa al cliente los resultados de la ejecución</a:t>
          </a:r>
          <a:endParaRPr lang="es-BO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gm:t>
    </dgm:pt>
    <dgm:pt modelId="{7F2A049D-E721-4074-A0A7-A783FEB613E3}" type="parTrans" cxnId="{62AEE732-5B7B-45A9-9633-5922DCB30A2B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5B3334BD-8505-4BB5-95F5-8B03108C816C}" type="sibTrans" cxnId="{62AEE732-5B7B-45A9-9633-5922DCB30A2B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25443A1C-907E-46E9-ACDA-B763405A8FB0}">
      <dgm:prSet phldrT="[Texto]"/>
      <dgm:spPr>
        <a:xfrm>
          <a:off x="5798139" y="3825822"/>
          <a:ext cx="2412589" cy="1206294"/>
        </a:xfrm>
        <a:prstGeom prst="roundRect">
          <a:avLst/>
        </a:prstGeom>
        <a:solidFill>
          <a:srgbClr val="4472C4">
            <a:hueOff val="-2941338"/>
            <a:satOff val="-4091"/>
            <a:lumOff val="-1569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BO">
              <a:solidFill>
                <a:srgbClr val="F2F2F2"/>
              </a:solidFill>
              <a:latin typeface="Aileron Light"/>
              <a:ea typeface="+mn-ea"/>
              <a:cs typeface="+mn-cs"/>
            </a:rPr>
            <a:t>Se emite la orden de inversión a ejecutar</a:t>
          </a:r>
          <a:endParaRPr lang="es-BO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gm:t>
    </dgm:pt>
    <dgm:pt modelId="{E19476E0-F063-4400-BE46-9F1BCAE35377}" type="parTrans" cxnId="{E1A1CBBC-7D28-4A01-B790-1BE547866536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D97B1C8F-6CFD-4DF2-9C61-3AF0D9B66A07}" type="sibTrans" cxnId="{E1A1CBBC-7D28-4A01-B790-1BE547866536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8E1DDF07-DD97-4B0C-B99B-2C5394C0C882}" type="pres">
      <dgm:prSet presAssocID="{12EF2CB0-E6B9-4CD3-9EA2-F50C04D5B217}" presName="Name0" presStyleCnt="0">
        <dgm:presLayoutVars>
          <dgm:dir/>
          <dgm:resizeHandles val="exact"/>
        </dgm:presLayoutVars>
      </dgm:prSet>
      <dgm:spPr/>
    </dgm:pt>
    <dgm:pt modelId="{6B869DF9-6878-42F8-BEF1-27B80CEA7D87}" type="pres">
      <dgm:prSet presAssocID="{12EF2CB0-E6B9-4CD3-9EA2-F50C04D5B217}" presName="cycle" presStyleCnt="0"/>
      <dgm:spPr/>
    </dgm:pt>
    <dgm:pt modelId="{85C0664F-D6F7-476E-8A90-8F6751378DDE}" type="pres">
      <dgm:prSet presAssocID="{88FE5490-E64E-4A08-9100-F03F15B6E9A4}" presName="nodeFirstNode" presStyleLbl="node1" presStyleIdx="0" presStyleCnt="6">
        <dgm:presLayoutVars>
          <dgm:bulletEnabled val="1"/>
        </dgm:presLayoutVars>
      </dgm:prSet>
      <dgm:spPr/>
    </dgm:pt>
    <dgm:pt modelId="{6B78D49F-A4D6-4840-AAF0-7000520A78CB}" type="pres">
      <dgm:prSet presAssocID="{423908B1-E289-47DD-9533-78F7A4EBB1D2}" presName="sibTransFirstNode" presStyleLbl="bgShp" presStyleIdx="0" presStyleCnt="1"/>
      <dgm:spPr/>
    </dgm:pt>
    <dgm:pt modelId="{CED88911-35DB-4DCC-B807-BC766D91D7EB}" type="pres">
      <dgm:prSet presAssocID="{2AC2EFA8-3537-4EE5-AC9F-FE2F97EEF0FA}" presName="nodeFollowingNodes" presStyleLbl="node1" presStyleIdx="1" presStyleCnt="6">
        <dgm:presLayoutVars>
          <dgm:bulletEnabled val="1"/>
        </dgm:presLayoutVars>
      </dgm:prSet>
      <dgm:spPr/>
    </dgm:pt>
    <dgm:pt modelId="{774FCD16-0F26-495E-A7EA-4D2AC96B4D33}" type="pres">
      <dgm:prSet presAssocID="{25443A1C-907E-46E9-ACDA-B763405A8FB0}" presName="nodeFollowingNodes" presStyleLbl="node1" presStyleIdx="2" presStyleCnt="6">
        <dgm:presLayoutVars>
          <dgm:bulletEnabled val="1"/>
        </dgm:presLayoutVars>
      </dgm:prSet>
      <dgm:spPr/>
    </dgm:pt>
    <dgm:pt modelId="{372D4EB7-77B5-4E3B-8740-84D470BA3482}" type="pres">
      <dgm:prSet presAssocID="{6C554D7C-7B6C-4638-8BF0-86B2A19F41AB}" presName="nodeFollowingNodes" presStyleLbl="node1" presStyleIdx="3" presStyleCnt="6">
        <dgm:presLayoutVars>
          <dgm:bulletEnabled val="1"/>
        </dgm:presLayoutVars>
      </dgm:prSet>
      <dgm:spPr/>
    </dgm:pt>
    <dgm:pt modelId="{DF3B7B9A-DD0A-4B7C-A1D4-21CFB19ADA8D}" type="pres">
      <dgm:prSet presAssocID="{BD8F3A70-0A0C-4F91-BEC3-0FF3CBB33269}" presName="nodeFollowingNodes" presStyleLbl="node1" presStyleIdx="4" presStyleCnt="6">
        <dgm:presLayoutVars>
          <dgm:bulletEnabled val="1"/>
        </dgm:presLayoutVars>
      </dgm:prSet>
      <dgm:spPr/>
    </dgm:pt>
    <dgm:pt modelId="{F910800F-2CA6-421C-AE12-E5A07562E1C1}" type="pres">
      <dgm:prSet presAssocID="{A9785EBA-8C4D-444A-942A-7E6870E4661A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8A594908-EE4B-4549-91E9-0D4CE665FF88}" type="presOf" srcId="{2AC2EFA8-3537-4EE5-AC9F-FE2F97EEF0FA}" destId="{CED88911-35DB-4DCC-B807-BC766D91D7EB}" srcOrd="0" destOrd="0" presId="urn:microsoft.com/office/officeart/2005/8/layout/cycle3"/>
    <dgm:cxn modelId="{ED5B830D-8801-40A8-BDD7-14A364CA4192}" type="presOf" srcId="{A9785EBA-8C4D-444A-942A-7E6870E4661A}" destId="{F910800F-2CA6-421C-AE12-E5A07562E1C1}" srcOrd="0" destOrd="0" presId="urn:microsoft.com/office/officeart/2005/8/layout/cycle3"/>
    <dgm:cxn modelId="{3BDF1A2C-FCED-45F9-8B44-ED9D6C47E44D}" type="presOf" srcId="{6C554D7C-7B6C-4638-8BF0-86B2A19F41AB}" destId="{372D4EB7-77B5-4E3B-8740-84D470BA3482}" srcOrd="0" destOrd="0" presId="urn:microsoft.com/office/officeart/2005/8/layout/cycle3"/>
    <dgm:cxn modelId="{C44F9D2D-74EC-4BBA-BEBC-D464DADA4821}" type="presOf" srcId="{25443A1C-907E-46E9-ACDA-B763405A8FB0}" destId="{774FCD16-0F26-495E-A7EA-4D2AC96B4D33}" srcOrd="0" destOrd="0" presId="urn:microsoft.com/office/officeart/2005/8/layout/cycle3"/>
    <dgm:cxn modelId="{44811331-CBCF-4F0C-91E5-684416068ADB}" type="presOf" srcId="{12EF2CB0-E6B9-4CD3-9EA2-F50C04D5B217}" destId="{8E1DDF07-DD97-4B0C-B99B-2C5394C0C882}" srcOrd="0" destOrd="0" presId="urn:microsoft.com/office/officeart/2005/8/layout/cycle3"/>
    <dgm:cxn modelId="{62AEE732-5B7B-45A9-9633-5922DCB30A2B}" srcId="{12EF2CB0-E6B9-4CD3-9EA2-F50C04D5B217}" destId="{A9785EBA-8C4D-444A-942A-7E6870E4661A}" srcOrd="5" destOrd="0" parTransId="{7F2A049D-E721-4074-A0A7-A783FEB613E3}" sibTransId="{5B3334BD-8505-4BB5-95F5-8B03108C816C}"/>
    <dgm:cxn modelId="{68315F38-F32A-4E63-9E92-E1F1E389BDB3}" srcId="{12EF2CB0-E6B9-4CD3-9EA2-F50C04D5B217}" destId="{88FE5490-E64E-4A08-9100-F03F15B6E9A4}" srcOrd="0" destOrd="0" parTransId="{44338A77-546E-424F-975E-7980D0AF4293}" sibTransId="{423908B1-E289-47DD-9533-78F7A4EBB1D2}"/>
    <dgm:cxn modelId="{035EC838-8E23-4F91-A1C0-C330D7A4C3AB}" srcId="{12EF2CB0-E6B9-4CD3-9EA2-F50C04D5B217}" destId="{BD8F3A70-0A0C-4F91-BEC3-0FF3CBB33269}" srcOrd="4" destOrd="0" parTransId="{2D563A5E-BAAC-4A74-B014-5E7C5ACA4AC1}" sibTransId="{B99E5F62-BAAA-438C-BB39-2480A65FBCBF}"/>
    <dgm:cxn modelId="{08345768-CD25-4256-B9C4-EA636899B09B}" type="presOf" srcId="{88FE5490-E64E-4A08-9100-F03F15B6E9A4}" destId="{85C0664F-D6F7-476E-8A90-8F6751378DDE}" srcOrd="0" destOrd="0" presId="urn:microsoft.com/office/officeart/2005/8/layout/cycle3"/>
    <dgm:cxn modelId="{B169684B-6CF3-482D-B948-ED34C7A1261C}" srcId="{12EF2CB0-E6B9-4CD3-9EA2-F50C04D5B217}" destId="{2AC2EFA8-3537-4EE5-AC9F-FE2F97EEF0FA}" srcOrd="1" destOrd="0" parTransId="{B94EBBCD-516F-49A6-9DEC-660BC4F4B17E}" sibTransId="{86058AC9-F0E7-4543-BE8D-05CA1ED04ECD}"/>
    <dgm:cxn modelId="{E1A1CBBC-7D28-4A01-B790-1BE547866536}" srcId="{12EF2CB0-E6B9-4CD3-9EA2-F50C04D5B217}" destId="{25443A1C-907E-46E9-ACDA-B763405A8FB0}" srcOrd="2" destOrd="0" parTransId="{E19476E0-F063-4400-BE46-9F1BCAE35377}" sibTransId="{D97B1C8F-6CFD-4DF2-9C61-3AF0D9B66A07}"/>
    <dgm:cxn modelId="{9F9EC4D4-5AE3-407C-840E-D00DACF6E427}" type="presOf" srcId="{423908B1-E289-47DD-9533-78F7A4EBB1D2}" destId="{6B78D49F-A4D6-4840-AAF0-7000520A78CB}" srcOrd="0" destOrd="0" presId="urn:microsoft.com/office/officeart/2005/8/layout/cycle3"/>
    <dgm:cxn modelId="{6E5F6AD5-88D2-4E97-830F-439258E944FE}" type="presOf" srcId="{BD8F3A70-0A0C-4F91-BEC3-0FF3CBB33269}" destId="{DF3B7B9A-DD0A-4B7C-A1D4-21CFB19ADA8D}" srcOrd="0" destOrd="0" presId="urn:microsoft.com/office/officeart/2005/8/layout/cycle3"/>
    <dgm:cxn modelId="{93DA52E6-4AF5-44C6-A7A8-FCF5814F4507}" srcId="{12EF2CB0-E6B9-4CD3-9EA2-F50C04D5B217}" destId="{6C554D7C-7B6C-4638-8BF0-86B2A19F41AB}" srcOrd="3" destOrd="0" parTransId="{3D7D1028-1927-4698-B89A-FD99B4255599}" sibTransId="{C3D72735-1FF1-40A9-9D8A-042B3BFAB95C}"/>
    <dgm:cxn modelId="{984E5143-DF71-4CB6-9328-52305D93700B}" type="presParOf" srcId="{8E1DDF07-DD97-4B0C-B99B-2C5394C0C882}" destId="{6B869DF9-6878-42F8-BEF1-27B80CEA7D87}" srcOrd="0" destOrd="0" presId="urn:microsoft.com/office/officeart/2005/8/layout/cycle3"/>
    <dgm:cxn modelId="{21E0E939-3635-4C6A-AC6B-A8178FDBCC30}" type="presParOf" srcId="{6B869DF9-6878-42F8-BEF1-27B80CEA7D87}" destId="{85C0664F-D6F7-476E-8A90-8F6751378DDE}" srcOrd="0" destOrd="0" presId="urn:microsoft.com/office/officeart/2005/8/layout/cycle3"/>
    <dgm:cxn modelId="{100AA95D-4E51-4212-A62D-B4BB8949BEEA}" type="presParOf" srcId="{6B869DF9-6878-42F8-BEF1-27B80CEA7D87}" destId="{6B78D49F-A4D6-4840-AAF0-7000520A78CB}" srcOrd="1" destOrd="0" presId="urn:microsoft.com/office/officeart/2005/8/layout/cycle3"/>
    <dgm:cxn modelId="{44393F59-B43B-4F80-BABD-7D432562BF4B}" type="presParOf" srcId="{6B869DF9-6878-42F8-BEF1-27B80CEA7D87}" destId="{CED88911-35DB-4DCC-B807-BC766D91D7EB}" srcOrd="2" destOrd="0" presId="urn:microsoft.com/office/officeart/2005/8/layout/cycle3"/>
    <dgm:cxn modelId="{389C55D6-413F-454D-96AC-20BCC31CD4B5}" type="presParOf" srcId="{6B869DF9-6878-42F8-BEF1-27B80CEA7D87}" destId="{774FCD16-0F26-495E-A7EA-4D2AC96B4D33}" srcOrd="3" destOrd="0" presId="urn:microsoft.com/office/officeart/2005/8/layout/cycle3"/>
    <dgm:cxn modelId="{158D1F37-E5B3-44EC-984C-76DA7D62E471}" type="presParOf" srcId="{6B869DF9-6878-42F8-BEF1-27B80CEA7D87}" destId="{372D4EB7-77B5-4E3B-8740-84D470BA3482}" srcOrd="4" destOrd="0" presId="urn:microsoft.com/office/officeart/2005/8/layout/cycle3"/>
    <dgm:cxn modelId="{7F572D21-2E73-429F-B820-0CBFED7BC402}" type="presParOf" srcId="{6B869DF9-6878-42F8-BEF1-27B80CEA7D87}" destId="{DF3B7B9A-DD0A-4B7C-A1D4-21CFB19ADA8D}" srcOrd="5" destOrd="0" presId="urn:microsoft.com/office/officeart/2005/8/layout/cycle3"/>
    <dgm:cxn modelId="{49E42763-86E9-4A5A-B570-3B0E7110970C}" type="presParOf" srcId="{6B869DF9-6878-42F8-BEF1-27B80CEA7D87}" destId="{F910800F-2CA6-421C-AE12-E5A07562E1C1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97B3EF-0E5C-4211-AC2E-9295E39888A0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BO"/>
        </a:p>
      </dgm:t>
    </dgm:pt>
    <dgm:pt modelId="{8016F98E-3BC5-4846-9883-2CA64403919C}">
      <dgm:prSet phldrT="[Texto]"/>
      <dgm:spPr>
        <a:xfrm>
          <a:off x="4931699" y="3600"/>
          <a:ext cx="1857077" cy="928538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BO">
              <a:solidFill>
                <a:srgbClr val="F2F2F2"/>
              </a:solidFill>
              <a:latin typeface="Aileron Light"/>
              <a:ea typeface="+mn-ea"/>
              <a:cs typeface="+mn-cs"/>
            </a:rPr>
            <a:t>Análisis de emisor</a:t>
          </a:r>
          <a:endParaRPr lang="es-BO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gm:t>
    </dgm:pt>
    <dgm:pt modelId="{9354D2AF-C499-4E81-A0E9-3A6AF434B3BE}" type="parTrans" cxnId="{467DBF19-CCFC-4075-9F9E-FBB08A6FCCF7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E4ACEDE4-E4EB-42DD-86B4-A35D46138FCF}" type="sibTrans" cxnId="{467DBF19-CCFC-4075-9F9E-FBB08A6FCCF7}">
      <dgm:prSet/>
      <dgm:spPr>
        <a:xfrm rot="1800000">
          <a:off x="6704865" y="1071841"/>
          <a:ext cx="965863" cy="324988"/>
        </a:xfrm>
        <a:prstGeom prst="leftRigh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s-BO">
            <a:solidFill>
              <a:srgbClr val="FFFFFF"/>
            </a:solidFill>
            <a:latin typeface="Aileron Light"/>
            <a:ea typeface="+mn-ea"/>
            <a:cs typeface="+mn-cs"/>
          </a:endParaRPr>
        </a:p>
      </dgm:t>
    </dgm:pt>
    <dgm:pt modelId="{2D9448DC-9297-454F-B9CB-858FE4F833EA}">
      <dgm:prSet phldrT="[Texto]"/>
      <dgm:spPr>
        <a:xfrm>
          <a:off x="4931699" y="6135330"/>
          <a:ext cx="1857077" cy="928538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BO">
              <a:solidFill>
                <a:srgbClr val="F2F2F2"/>
              </a:solidFill>
              <a:latin typeface="Aileron Light"/>
              <a:ea typeface="+mn-ea"/>
              <a:cs typeface="+mn-cs"/>
            </a:rPr>
            <a:t>Importancia de diversificación</a:t>
          </a:r>
          <a:endParaRPr lang="es-BO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gm:t>
    </dgm:pt>
    <dgm:pt modelId="{066142E5-0EC7-4A25-975D-B12A546357D7}" type="parTrans" cxnId="{6E5F71BC-E367-40E2-8AD9-ADB74CCAA6FA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A4AFE0AD-7DC6-4CD3-B8BE-23C174BA5398}" type="sibTrans" cxnId="{6E5F71BC-E367-40E2-8AD9-ADB74CCAA6FA}">
      <dgm:prSet/>
      <dgm:spPr>
        <a:xfrm rot="12598695">
          <a:off x="4049560" y="5671201"/>
          <a:ext cx="965863" cy="324988"/>
        </a:xfrm>
        <a:prstGeom prst="leftRightArrow">
          <a:avLst>
            <a:gd name="adj1" fmla="val 60000"/>
            <a:gd name="adj2" fmla="val 5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s-BO">
            <a:solidFill>
              <a:srgbClr val="FFFFFF"/>
            </a:solidFill>
            <a:latin typeface="Aileron Light"/>
            <a:ea typeface="+mn-ea"/>
            <a:cs typeface="+mn-cs"/>
          </a:endParaRPr>
        </a:p>
      </dgm:t>
    </dgm:pt>
    <dgm:pt modelId="{EC82FCB7-21F3-4BE1-B488-438774422C70}">
      <dgm:prSet phldrT="[Texto]"/>
      <dgm:spPr>
        <a:xfrm>
          <a:off x="2276206" y="4603523"/>
          <a:ext cx="1857077" cy="928538"/>
        </a:xfrm>
        <a:prstGeom prst="roundRect">
          <a:avLst>
            <a:gd name="adj" fmla="val 1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BO">
              <a:solidFill>
                <a:srgbClr val="F2F2F2"/>
              </a:solidFill>
              <a:latin typeface="Aileron Light"/>
              <a:ea typeface="+mn-ea"/>
              <a:cs typeface="+mn-cs"/>
            </a:rPr>
            <a:t>Equilibrio entre retorno obtenido y rendimiento total</a:t>
          </a:r>
          <a:endParaRPr lang="es-BO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gm:t>
    </dgm:pt>
    <dgm:pt modelId="{ACCFAA95-51A4-454F-948A-83A983075044}" type="parTrans" cxnId="{874E645F-3473-4581-AC3F-4A1EB3162DCA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BCD428F7-BF65-4F96-BF7C-FB33439F7CF6}" type="sibTrans" cxnId="{874E645F-3473-4581-AC3F-4A1EB3162DCA}">
      <dgm:prSet/>
      <dgm:spPr>
        <a:xfrm rot="16199118">
          <a:off x="2721419" y="3371921"/>
          <a:ext cx="965863" cy="324988"/>
        </a:xfrm>
        <a:prstGeom prst="leftRightArrow">
          <a:avLst>
            <a:gd name="adj1" fmla="val 60000"/>
            <a:gd name="adj2" fmla="val 5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s-BO">
            <a:solidFill>
              <a:srgbClr val="FFFFFF"/>
            </a:solidFill>
            <a:latin typeface="Aileron Light"/>
            <a:ea typeface="+mn-ea"/>
            <a:cs typeface="+mn-cs"/>
          </a:endParaRPr>
        </a:p>
      </dgm:t>
    </dgm:pt>
    <dgm:pt modelId="{941E3261-5993-40BD-956E-B9DA78A90683}">
      <dgm:prSet phldrT="[Texto]"/>
      <dgm:spPr>
        <a:xfrm>
          <a:off x="2275419" y="1536769"/>
          <a:ext cx="1857077" cy="928538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BO" dirty="0">
              <a:solidFill>
                <a:srgbClr val="F2F2F2"/>
              </a:solidFill>
              <a:latin typeface="Aileron Light"/>
              <a:ea typeface="+mn-ea"/>
              <a:cs typeface="+mn-cs"/>
            </a:rPr>
            <a:t>Cliente indica decisión de inversión</a:t>
          </a:r>
        </a:p>
      </dgm:t>
    </dgm:pt>
    <dgm:pt modelId="{B04C1A89-5DC2-420D-91A3-A0EA29BC859B}" type="parTrans" cxnId="{6423423C-0B87-4109-A6D8-4C6F16285FDC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C39778EE-84C7-42B2-BC89-0A52A413C1E5}" type="sibTrans" cxnId="{6423423C-0B87-4109-A6D8-4C6F16285FDC}">
      <dgm:prSet/>
      <dgm:spPr>
        <a:xfrm rot="19800422">
          <a:off x="4049166" y="1071959"/>
          <a:ext cx="965863" cy="324988"/>
        </a:xfrm>
        <a:prstGeom prst="leftRigh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s-BO">
            <a:solidFill>
              <a:srgbClr val="FFFFFF"/>
            </a:solidFill>
            <a:latin typeface="Aileron Light"/>
            <a:ea typeface="+mn-ea"/>
            <a:cs typeface="+mn-cs"/>
          </a:endParaRPr>
        </a:p>
      </dgm:t>
    </dgm:pt>
    <dgm:pt modelId="{BE6CDC8B-82F3-4872-9C1B-744B731810F8}">
      <dgm:prSet phldrT="[Texto]"/>
      <dgm:spPr>
        <a:xfrm>
          <a:off x="7586816" y="4602397"/>
          <a:ext cx="1857077" cy="928538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BO" dirty="0" err="1">
              <a:solidFill>
                <a:srgbClr val="F2F2F2"/>
              </a:solidFill>
              <a:latin typeface="Aileron Light"/>
              <a:ea typeface="+mn-ea"/>
              <a:cs typeface="+mn-cs"/>
            </a:rPr>
            <a:t>Analisis</a:t>
          </a:r>
          <a:r>
            <a:rPr lang="es-BO" dirty="0">
              <a:solidFill>
                <a:srgbClr val="F2F2F2"/>
              </a:solidFill>
              <a:latin typeface="Aileron Light"/>
              <a:ea typeface="+mn-ea"/>
              <a:cs typeface="+mn-cs"/>
            </a:rPr>
            <a:t> de rendimientos</a:t>
          </a:r>
        </a:p>
      </dgm:t>
    </dgm:pt>
    <dgm:pt modelId="{D02CCBD9-B797-49C1-81A9-C010046A434A}" type="parTrans" cxnId="{C3EC9EBC-105E-4422-A832-455AE7F69166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DDC9CDCF-20F1-4E95-BD88-1A91FF9D2397}" type="sibTrans" cxnId="{C3EC9EBC-105E-4422-A832-455AE7F69166}">
      <dgm:prSet/>
      <dgm:spPr>
        <a:xfrm rot="9000000">
          <a:off x="6704865" y="5670639"/>
          <a:ext cx="965863" cy="324988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s-BO">
            <a:solidFill>
              <a:srgbClr val="FFFFFF"/>
            </a:solidFill>
            <a:latin typeface="Aileron Light"/>
            <a:ea typeface="+mn-ea"/>
            <a:cs typeface="+mn-cs"/>
          </a:endParaRPr>
        </a:p>
      </dgm:t>
    </dgm:pt>
    <dgm:pt modelId="{0E57321A-9945-4890-87EC-379776BAB387}">
      <dgm:prSet phldrT="[Texto]"/>
      <dgm:spPr>
        <a:xfrm>
          <a:off x="7586816" y="1536532"/>
          <a:ext cx="1857077" cy="928538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BO">
              <a:solidFill>
                <a:srgbClr val="F2F2F2"/>
              </a:solidFill>
              <a:latin typeface="Aileron Light"/>
              <a:ea typeface="+mn-ea"/>
              <a:cs typeface="+mn-cs"/>
            </a:rPr>
            <a:t>Análisis de cartera del cliente</a:t>
          </a:r>
          <a:endParaRPr lang="es-BO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gm:t>
    </dgm:pt>
    <dgm:pt modelId="{C4D71C93-43E2-45EC-AF0F-0E543B7854F3}" type="parTrans" cxnId="{A3F38FCE-3463-4BCF-90E1-6727F8D56F8A}">
      <dgm:prSet/>
      <dgm:spPr/>
      <dgm:t>
        <a:bodyPr/>
        <a:lstStyle/>
        <a:p>
          <a:endParaRPr lang="es-BO">
            <a:solidFill>
              <a:srgbClr val="FFFFFF"/>
            </a:solidFill>
          </a:endParaRPr>
        </a:p>
      </dgm:t>
    </dgm:pt>
    <dgm:pt modelId="{005816B9-35B5-4AC3-8AD2-639A85DD484E}" type="sibTrans" cxnId="{A3F38FCE-3463-4BCF-90E1-6727F8D56F8A}">
      <dgm:prSet/>
      <dgm:spPr>
        <a:xfrm rot="5400000">
          <a:off x="8032423" y="3371240"/>
          <a:ext cx="965863" cy="324988"/>
        </a:xfrm>
        <a:prstGeom prst="leftRigh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s-BO">
            <a:solidFill>
              <a:srgbClr val="FFFFFF"/>
            </a:solidFill>
            <a:latin typeface="Aileron Light"/>
            <a:ea typeface="+mn-ea"/>
            <a:cs typeface="+mn-cs"/>
          </a:endParaRPr>
        </a:p>
      </dgm:t>
    </dgm:pt>
    <dgm:pt modelId="{BC2DB561-9F9C-4E00-8B89-F01AD98C7D24}" type="pres">
      <dgm:prSet presAssocID="{8197B3EF-0E5C-4211-AC2E-9295E39888A0}" presName="Name0" presStyleCnt="0">
        <dgm:presLayoutVars>
          <dgm:dir/>
          <dgm:resizeHandles val="exact"/>
        </dgm:presLayoutVars>
      </dgm:prSet>
      <dgm:spPr/>
    </dgm:pt>
    <dgm:pt modelId="{7A24DCA1-7437-48CA-AC29-89D604C42754}" type="pres">
      <dgm:prSet presAssocID="{8016F98E-3BC5-4846-9883-2CA64403919C}" presName="node" presStyleLbl="node1" presStyleIdx="0" presStyleCnt="6">
        <dgm:presLayoutVars>
          <dgm:bulletEnabled val="1"/>
        </dgm:presLayoutVars>
      </dgm:prSet>
      <dgm:spPr/>
    </dgm:pt>
    <dgm:pt modelId="{290414C4-391C-45F0-90C3-1AAE88CAD478}" type="pres">
      <dgm:prSet presAssocID="{E4ACEDE4-E4EB-42DD-86B4-A35D46138FCF}" presName="sibTrans" presStyleLbl="sibTrans2D1" presStyleIdx="0" presStyleCnt="6"/>
      <dgm:spPr/>
    </dgm:pt>
    <dgm:pt modelId="{31CED1CE-A494-4286-A4A5-EF64E292B230}" type="pres">
      <dgm:prSet presAssocID="{E4ACEDE4-E4EB-42DD-86B4-A35D46138FCF}" presName="connectorText" presStyleLbl="sibTrans2D1" presStyleIdx="0" presStyleCnt="6"/>
      <dgm:spPr/>
    </dgm:pt>
    <dgm:pt modelId="{949978DA-7CDC-4BDD-A82F-BD65E7825CD3}" type="pres">
      <dgm:prSet presAssocID="{0E57321A-9945-4890-87EC-379776BAB387}" presName="node" presStyleLbl="node1" presStyleIdx="1" presStyleCnt="6">
        <dgm:presLayoutVars>
          <dgm:bulletEnabled val="1"/>
        </dgm:presLayoutVars>
      </dgm:prSet>
      <dgm:spPr/>
    </dgm:pt>
    <dgm:pt modelId="{7997B5DC-52FC-4DAB-B0E6-1230F689019B}" type="pres">
      <dgm:prSet presAssocID="{005816B9-35B5-4AC3-8AD2-639A85DD484E}" presName="sibTrans" presStyleLbl="sibTrans2D1" presStyleIdx="1" presStyleCnt="6"/>
      <dgm:spPr/>
    </dgm:pt>
    <dgm:pt modelId="{D33427CA-0F40-4261-83BC-1292DE755089}" type="pres">
      <dgm:prSet presAssocID="{005816B9-35B5-4AC3-8AD2-639A85DD484E}" presName="connectorText" presStyleLbl="sibTrans2D1" presStyleIdx="1" presStyleCnt="6"/>
      <dgm:spPr/>
    </dgm:pt>
    <dgm:pt modelId="{543A8237-C609-4B5D-A0A0-BFEB0BF5BD5D}" type="pres">
      <dgm:prSet presAssocID="{BE6CDC8B-82F3-4872-9C1B-744B731810F8}" presName="node" presStyleLbl="node1" presStyleIdx="2" presStyleCnt="6">
        <dgm:presLayoutVars>
          <dgm:bulletEnabled val="1"/>
        </dgm:presLayoutVars>
      </dgm:prSet>
      <dgm:spPr/>
    </dgm:pt>
    <dgm:pt modelId="{FCE4961C-7CBE-42DD-8FA9-1B989BD770DA}" type="pres">
      <dgm:prSet presAssocID="{DDC9CDCF-20F1-4E95-BD88-1A91FF9D2397}" presName="sibTrans" presStyleLbl="sibTrans2D1" presStyleIdx="2" presStyleCnt="6"/>
      <dgm:spPr/>
    </dgm:pt>
    <dgm:pt modelId="{C896C437-6B72-4A81-901C-5E37731C4D63}" type="pres">
      <dgm:prSet presAssocID="{DDC9CDCF-20F1-4E95-BD88-1A91FF9D2397}" presName="connectorText" presStyleLbl="sibTrans2D1" presStyleIdx="2" presStyleCnt="6"/>
      <dgm:spPr/>
    </dgm:pt>
    <dgm:pt modelId="{E5F8D110-9789-46F2-B6CD-C022FBF3FCA0}" type="pres">
      <dgm:prSet presAssocID="{2D9448DC-9297-454F-B9CB-858FE4F833EA}" presName="node" presStyleLbl="node1" presStyleIdx="3" presStyleCnt="6">
        <dgm:presLayoutVars>
          <dgm:bulletEnabled val="1"/>
        </dgm:presLayoutVars>
      </dgm:prSet>
      <dgm:spPr/>
    </dgm:pt>
    <dgm:pt modelId="{19289541-5D68-4F6C-B68A-A3720A8D8321}" type="pres">
      <dgm:prSet presAssocID="{A4AFE0AD-7DC6-4CD3-B8BE-23C174BA5398}" presName="sibTrans" presStyleLbl="sibTrans2D1" presStyleIdx="3" presStyleCnt="6"/>
      <dgm:spPr/>
    </dgm:pt>
    <dgm:pt modelId="{4831254A-5733-4052-992A-FBFC326E2EAD}" type="pres">
      <dgm:prSet presAssocID="{A4AFE0AD-7DC6-4CD3-B8BE-23C174BA5398}" presName="connectorText" presStyleLbl="sibTrans2D1" presStyleIdx="3" presStyleCnt="6"/>
      <dgm:spPr/>
    </dgm:pt>
    <dgm:pt modelId="{BE353649-78FC-4B98-BABD-69D09C1B9045}" type="pres">
      <dgm:prSet presAssocID="{EC82FCB7-21F3-4BE1-B488-438774422C70}" presName="node" presStyleLbl="node1" presStyleIdx="4" presStyleCnt="6" custRadScaleRad="100029" custRadScaleInc="-49">
        <dgm:presLayoutVars>
          <dgm:bulletEnabled val="1"/>
        </dgm:presLayoutVars>
      </dgm:prSet>
      <dgm:spPr/>
    </dgm:pt>
    <dgm:pt modelId="{3D0D29C8-94DF-48B6-BD8D-B753E30BB175}" type="pres">
      <dgm:prSet presAssocID="{BCD428F7-BF65-4F96-BF7C-FB33439F7CF6}" presName="sibTrans" presStyleLbl="sibTrans2D1" presStyleIdx="4" presStyleCnt="6"/>
      <dgm:spPr/>
    </dgm:pt>
    <dgm:pt modelId="{AF78ECFF-E753-43AB-B56C-D334ECA1DA43}" type="pres">
      <dgm:prSet presAssocID="{BCD428F7-BF65-4F96-BF7C-FB33439F7CF6}" presName="connectorText" presStyleLbl="sibTrans2D1" presStyleIdx="4" presStyleCnt="6"/>
      <dgm:spPr/>
    </dgm:pt>
    <dgm:pt modelId="{8AF43B86-5CA4-4015-B5D9-FF846E086EFC}" type="pres">
      <dgm:prSet presAssocID="{941E3261-5993-40BD-956E-B9DA78A90683}" presName="node" presStyleLbl="node1" presStyleIdx="5" presStyleCnt="6" custRadScaleRad="100029" custRadScaleInc="-49">
        <dgm:presLayoutVars>
          <dgm:bulletEnabled val="1"/>
        </dgm:presLayoutVars>
      </dgm:prSet>
      <dgm:spPr/>
    </dgm:pt>
    <dgm:pt modelId="{B89F81F6-852C-4C64-BD91-C31FEDD31E63}" type="pres">
      <dgm:prSet presAssocID="{C39778EE-84C7-42B2-BC89-0A52A413C1E5}" presName="sibTrans" presStyleLbl="sibTrans2D1" presStyleIdx="5" presStyleCnt="6"/>
      <dgm:spPr/>
    </dgm:pt>
    <dgm:pt modelId="{21B0172D-553C-4D37-8913-0F0B15A70A17}" type="pres">
      <dgm:prSet presAssocID="{C39778EE-84C7-42B2-BC89-0A52A413C1E5}" presName="connectorText" presStyleLbl="sibTrans2D1" presStyleIdx="5" presStyleCnt="6"/>
      <dgm:spPr/>
    </dgm:pt>
  </dgm:ptLst>
  <dgm:cxnLst>
    <dgm:cxn modelId="{80027E12-019C-44D1-9F3A-F4761D3E01BB}" type="presOf" srcId="{0E57321A-9945-4890-87EC-379776BAB387}" destId="{949978DA-7CDC-4BDD-A82F-BD65E7825CD3}" srcOrd="0" destOrd="0" presId="urn:microsoft.com/office/officeart/2005/8/layout/cycle7"/>
    <dgm:cxn modelId="{A9C29714-B155-46C3-BF65-317678F8B6BD}" type="presOf" srcId="{E4ACEDE4-E4EB-42DD-86B4-A35D46138FCF}" destId="{31CED1CE-A494-4286-A4A5-EF64E292B230}" srcOrd="1" destOrd="0" presId="urn:microsoft.com/office/officeart/2005/8/layout/cycle7"/>
    <dgm:cxn modelId="{467DBF19-CCFC-4075-9F9E-FBB08A6FCCF7}" srcId="{8197B3EF-0E5C-4211-AC2E-9295E39888A0}" destId="{8016F98E-3BC5-4846-9883-2CA64403919C}" srcOrd="0" destOrd="0" parTransId="{9354D2AF-C499-4E81-A0E9-3A6AF434B3BE}" sibTransId="{E4ACEDE4-E4EB-42DD-86B4-A35D46138FCF}"/>
    <dgm:cxn modelId="{F2F94C2C-A222-4002-8FBA-4342206A8BDE}" type="presOf" srcId="{BE6CDC8B-82F3-4872-9C1B-744B731810F8}" destId="{543A8237-C609-4B5D-A0A0-BFEB0BF5BD5D}" srcOrd="0" destOrd="0" presId="urn:microsoft.com/office/officeart/2005/8/layout/cycle7"/>
    <dgm:cxn modelId="{1ED70630-862E-4DC1-BF8F-E22BD32ACD4F}" type="presOf" srcId="{BCD428F7-BF65-4F96-BF7C-FB33439F7CF6}" destId="{AF78ECFF-E753-43AB-B56C-D334ECA1DA43}" srcOrd="1" destOrd="0" presId="urn:microsoft.com/office/officeart/2005/8/layout/cycle7"/>
    <dgm:cxn modelId="{6423423C-0B87-4109-A6D8-4C6F16285FDC}" srcId="{8197B3EF-0E5C-4211-AC2E-9295E39888A0}" destId="{941E3261-5993-40BD-956E-B9DA78A90683}" srcOrd="5" destOrd="0" parTransId="{B04C1A89-5DC2-420D-91A3-A0EA29BC859B}" sibTransId="{C39778EE-84C7-42B2-BC89-0A52A413C1E5}"/>
    <dgm:cxn modelId="{874E645F-3473-4581-AC3F-4A1EB3162DCA}" srcId="{8197B3EF-0E5C-4211-AC2E-9295E39888A0}" destId="{EC82FCB7-21F3-4BE1-B488-438774422C70}" srcOrd="4" destOrd="0" parTransId="{ACCFAA95-51A4-454F-948A-83A983075044}" sibTransId="{BCD428F7-BF65-4F96-BF7C-FB33439F7CF6}"/>
    <dgm:cxn modelId="{480EE742-C812-4629-B07B-C8839D00ECE0}" type="presOf" srcId="{C39778EE-84C7-42B2-BC89-0A52A413C1E5}" destId="{21B0172D-553C-4D37-8913-0F0B15A70A17}" srcOrd="1" destOrd="0" presId="urn:microsoft.com/office/officeart/2005/8/layout/cycle7"/>
    <dgm:cxn modelId="{5F508B65-5157-47F5-8F87-D24CCADAF7F9}" type="presOf" srcId="{BCD428F7-BF65-4F96-BF7C-FB33439F7CF6}" destId="{3D0D29C8-94DF-48B6-BD8D-B753E30BB175}" srcOrd="0" destOrd="0" presId="urn:microsoft.com/office/officeart/2005/8/layout/cycle7"/>
    <dgm:cxn modelId="{DD783346-FF39-410B-AD46-F99F3814387F}" type="presOf" srcId="{2D9448DC-9297-454F-B9CB-858FE4F833EA}" destId="{E5F8D110-9789-46F2-B6CD-C022FBF3FCA0}" srcOrd="0" destOrd="0" presId="urn:microsoft.com/office/officeart/2005/8/layout/cycle7"/>
    <dgm:cxn modelId="{1488126F-10C9-4937-8588-E3D080EAC1B8}" type="presOf" srcId="{005816B9-35B5-4AC3-8AD2-639A85DD484E}" destId="{7997B5DC-52FC-4DAB-B0E6-1230F689019B}" srcOrd="0" destOrd="0" presId="urn:microsoft.com/office/officeart/2005/8/layout/cycle7"/>
    <dgm:cxn modelId="{11ECC35A-54B0-46AE-8561-0D1DCC69FDDD}" type="presOf" srcId="{A4AFE0AD-7DC6-4CD3-B8BE-23C174BA5398}" destId="{4831254A-5733-4052-992A-FBFC326E2EAD}" srcOrd="1" destOrd="0" presId="urn:microsoft.com/office/officeart/2005/8/layout/cycle7"/>
    <dgm:cxn modelId="{DD7BD189-2088-4EA4-BA60-42DE5A1A27F0}" type="presOf" srcId="{8016F98E-3BC5-4846-9883-2CA64403919C}" destId="{7A24DCA1-7437-48CA-AC29-89D604C42754}" srcOrd="0" destOrd="0" presId="urn:microsoft.com/office/officeart/2005/8/layout/cycle7"/>
    <dgm:cxn modelId="{9CA2E792-51B6-4B96-807E-E50C17667054}" type="presOf" srcId="{DDC9CDCF-20F1-4E95-BD88-1A91FF9D2397}" destId="{C896C437-6B72-4A81-901C-5E37731C4D63}" srcOrd="1" destOrd="0" presId="urn:microsoft.com/office/officeart/2005/8/layout/cycle7"/>
    <dgm:cxn modelId="{49B981BA-D482-4EC7-A672-8A790296D89F}" type="presOf" srcId="{941E3261-5993-40BD-956E-B9DA78A90683}" destId="{8AF43B86-5CA4-4015-B5D9-FF846E086EFC}" srcOrd="0" destOrd="0" presId="urn:microsoft.com/office/officeart/2005/8/layout/cycle7"/>
    <dgm:cxn modelId="{6E5F71BC-E367-40E2-8AD9-ADB74CCAA6FA}" srcId="{8197B3EF-0E5C-4211-AC2E-9295E39888A0}" destId="{2D9448DC-9297-454F-B9CB-858FE4F833EA}" srcOrd="3" destOrd="0" parTransId="{066142E5-0EC7-4A25-975D-B12A546357D7}" sibTransId="{A4AFE0AD-7DC6-4CD3-B8BE-23C174BA5398}"/>
    <dgm:cxn modelId="{F8199CBC-A4CD-4D07-AAC6-6D0D00B1D757}" type="presOf" srcId="{C39778EE-84C7-42B2-BC89-0A52A413C1E5}" destId="{B89F81F6-852C-4C64-BD91-C31FEDD31E63}" srcOrd="0" destOrd="0" presId="urn:microsoft.com/office/officeart/2005/8/layout/cycle7"/>
    <dgm:cxn modelId="{C3EC9EBC-105E-4422-A832-455AE7F69166}" srcId="{8197B3EF-0E5C-4211-AC2E-9295E39888A0}" destId="{BE6CDC8B-82F3-4872-9C1B-744B731810F8}" srcOrd="2" destOrd="0" parTransId="{D02CCBD9-B797-49C1-81A9-C010046A434A}" sibTransId="{DDC9CDCF-20F1-4E95-BD88-1A91FF9D2397}"/>
    <dgm:cxn modelId="{21D428C7-F8BC-4DB3-8A7A-5B8A4013CECC}" type="presOf" srcId="{A4AFE0AD-7DC6-4CD3-B8BE-23C174BA5398}" destId="{19289541-5D68-4F6C-B68A-A3720A8D8321}" srcOrd="0" destOrd="0" presId="urn:microsoft.com/office/officeart/2005/8/layout/cycle7"/>
    <dgm:cxn modelId="{A3F38FCE-3463-4BCF-90E1-6727F8D56F8A}" srcId="{8197B3EF-0E5C-4211-AC2E-9295E39888A0}" destId="{0E57321A-9945-4890-87EC-379776BAB387}" srcOrd="1" destOrd="0" parTransId="{C4D71C93-43E2-45EC-AF0F-0E543B7854F3}" sibTransId="{005816B9-35B5-4AC3-8AD2-639A85DD484E}"/>
    <dgm:cxn modelId="{9B8FDCD4-731A-4477-9F76-3A2D1F9E3FDE}" type="presOf" srcId="{E4ACEDE4-E4EB-42DD-86B4-A35D46138FCF}" destId="{290414C4-391C-45F0-90C3-1AAE88CAD478}" srcOrd="0" destOrd="0" presId="urn:microsoft.com/office/officeart/2005/8/layout/cycle7"/>
    <dgm:cxn modelId="{DE3EEED5-72C4-4C6F-83F0-E0F318F79512}" type="presOf" srcId="{8197B3EF-0E5C-4211-AC2E-9295E39888A0}" destId="{BC2DB561-9F9C-4E00-8B89-F01AD98C7D24}" srcOrd="0" destOrd="0" presId="urn:microsoft.com/office/officeart/2005/8/layout/cycle7"/>
    <dgm:cxn modelId="{85FCC0E2-05CC-4002-971B-2FE6389E738B}" type="presOf" srcId="{EC82FCB7-21F3-4BE1-B488-438774422C70}" destId="{BE353649-78FC-4B98-BABD-69D09C1B9045}" srcOrd="0" destOrd="0" presId="urn:microsoft.com/office/officeart/2005/8/layout/cycle7"/>
    <dgm:cxn modelId="{3E7A1FF5-2BC5-46C3-B1D6-00A067F65311}" type="presOf" srcId="{005816B9-35B5-4AC3-8AD2-639A85DD484E}" destId="{D33427CA-0F40-4261-83BC-1292DE755089}" srcOrd="1" destOrd="0" presId="urn:microsoft.com/office/officeart/2005/8/layout/cycle7"/>
    <dgm:cxn modelId="{4654AAF7-9DC5-4410-A815-772BB9EC3229}" type="presOf" srcId="{DDC9CDCF-20F1-4E95-BD88-1A91FF9D2397}" destId="{FCE4961C-7CBE-42DD-8FA9-1B989BD770DA}" srcOrd="0" destOrd="0" presId="urn:microsoft.com/office/officeart/2005/8/layout/cycle7"/>
    <dgm:cxn modelId="{B5DC2624-6CED-4201-BDBD-6941B808FFA6}" type="presParOf" srcId="{BC2DB561-9F9C-4E00-8B89-F01AD98C7D24}" destId="{7A24DCA1-7437-48CA-AC29-89D604C42754}" srcOrd="0" destOrd="0" presId="urn:microsoft.com/office/officeart/2005/8/layout/cycle7"/>
    <dgm:cxn modelId="{90477B09-5D19-4234-A153-E714D3A28AF6}" type="presParOf" srcId="{BC2DB561-9F9C-4E00-8B89-F01AD98C7D24}" destId="{290414C4-391C-45F0-90C3-1AAE88CAD478}" srcOrd="1" destOrd="0" presId="urn:microsoft.com/office/officeart/2005/8/layout/cycle7"/>
    <dgm:cxn modelId="{4C09D49E-887C-4FD6-A2F6-9E961AD170E8}" type="presParOf" srcId="{290414C4-391C-45F0-90C3-1AAE88CAD478}" destId="{31CED1CE-A494-4286-A4A5-EF64E292B230}" srcOrd="0" destOrd="0" presId="urn:microsoft.com/office/officeart/2005/8/layout/cycle7"/>
    <dgm:cxn modelId="{EED339CA-83A0-42E1-9FA1-0EE929AF432F}" type="presParOf" srcId="{BC2DB561-9F9C-4E00-8B89-F01AD98C7D24}" destId="{949978DA-7CDC-4BDD-A82F-BD65E7825CD3}" srcOrd="2" destOrd="0" presId="urn:microsoft.com/office/officeart/2005/8/layout/cycle7"/>
    <dgm:cxn modelId="{782D7404-F35C-4249-ACE8-9740643B1B58}" type="presParOf" srcId="{BC2DB561-9F9C-4E00-8B89-F01AD98C7D24}" destId="{7997B5DC-52FC-4DAB-B0E6-1230F689019B}" srcOrd="3" destOrd="0" presId="urn:microsoft.com/office/officeart/2005/8/layout/cycle7"/>
    <dgm:cxn modelId="{CBF939C2-0F4D-44D5-9A51-6B95120D9B97}" type="presParOf" srcId="{7997B5DC-52FC-4DAB-B0E6-1230F689019B}" destId="{D33427CA-0F40-4261-83BC-1292DE755089}" srcOrd="0" destOrd="0" presId="urn:microsoft.com/office/officeart/2005/8/layout/cycle7"/>
    <dgm:cxn modelId="{ED0513D0-9B0E-4793-A4B6-AE2049B311A1}" type="presParOf" srcId="{BC2DB561-9F9C-4E00-8B89-F01AD98C7D24}" destId="{543A8237-C609-4B5D-A0A0-BFEB0BF5BD5D}" srcOrd="4" destOrd="0" presId="urn:microsoft.com/office/officeart/2005/8/layout/cycle7"/>
    <dgm:cxn modelId="{B100FB07-E6E9-4BAA-99AA-C94A6B94EFDB}" type="presParOf" srcId="{BC2DB561-9F9C-4E00-8B89-F01AD98C7D24}" destId="{FCE4961C-7CBE-42DD-8FA9-1B989BD770DA}" srcOrd="5" destOrd="0" presId="urn:microsoft.com/office/officeart/2005/8/layout/cycle7"/>
    <dgm:cxn modelId="{D8C80910-FF66-4424-88DE-FFC7E882E389}" type="presParOf" srcId="{FCE4961C-7CBE-42DD-8FA9-1B989BD770DA}" destId="{C896C437-6B72-4A81-901C-5E37731C4D63}" srcOrd="0" destOrd="0" presId="urn:microsoft.com/office/officeart/2005/8/layout/cycle7"/>
    <dgm:cxn modelId="{ACC6A35F-82F6-420A-B10A-3374CE59EC72}" type="presParOf" srcId="{BC2DB561-9F9C-4E00-8B89-F01AD98C7D24}" destId="{E5F8D110-9789-46F2-B6CD-C022FBF3FCA0}" srcOrd="6" destOrd="0" presId="urn:microsoft.com/office/officeart/2005/8/layout/cycle7"/>
    <dgm:cxn modelId="{62F8FFC6-6ECB-4B01-9F88-AFDA7B9E5AFF}" type="presParOf" srcId="{BC2DB561-9F9C-4E00-8B89-F01AD98C7D24}" destId="{19289541-5D68-4F6C-B68A-A3720A8D8321}" srcOrd="7" destOrd="0" presId="urn:microsoft.com/office/officeart/2005/8/layout/cycle7"/>
    <dgm:cxn modelId="{19622692-3D9F-4A4B-B7C5-C9ECEC3E7EF7}" type="presParOf" srcId="{19289541-5D68-4F6C-B68A-A3720A8D8321}" destId="{4831254A-5733-4052-992A-FBFC326E2EAD}" srcOrd="0" destOrd="0" presId="urn:microsoft.com/office/officeart/2005/8/layout/cycle7"/>
    <dgm:cxn modelId="{D97820F9-C03C-4AC4-A4E4-6E611BA5DBB4}" type="presParOf" srcId="{BC2DB561-9F9C-4E00-8B89-F01AD98C7D24}" destId="{BE353649-78FC-4B98-BABD-69D09C1B9045}" srcOrd="8" destOrd="0" presId="urn:microsoft.com/office/officeart/2005/8/layout/cycle7"/>
    <dgm:cxn modelId="{DB95B13D-54E1-4C9B-B547-58F5A48FB755}" type="presParOf" srcId="{BC2DB561-9F9C-4E00-8B89-F01AD98C7D24}" destId="{3D0D29C8-94DF-48B6-BD8D-B753E30BB175}" srcOrd="9" destOrd="0" presId="urn:microsoft.com/office/officeart/2005/8/layout/cycle7"/>
    <dgm:cxn modelId="{64CA942B-7F87-4A93-B9E1-53F486AE4E4C}" type="presParOf" srcId="{3D0D29C8-94DF-48B6-BD8D-B753E30BB175}" destId="{AF78ECFF-E753-43AB-B56C-D334ECA1DA43}" srcOrd="0" destOrd="0" presId="urn:microsoft.com/office/officeart/2005/8/layout/cycle7"/>
    <dgm:cxn modelId="{A6DC1F07-EF8A-4212-93C8-EE297415607A}" type="presParOf" srcId="{BC2DB561-9F9C-4E00-8B89-F01AD98C7D24}" destId="{8AF43B86-5CA4-4015-B5D9-FF846E086EFC}" srcOrd="10" destOrd="0" presId="urn:microsoft.com/office/officeart/2005/8/layout/cycle7"/>
    <dgm:cxn modelId="{C6E507A0-DD79-4D1F-8A7B-0E9FFF5EDFAC}" type="presParOf" srcId="{BC2DB561-9F9C-4E00-8B89-F01AD98C7D24}" destId="{B89F81F6-852C-4C64-BD91-C31FEDD31E63}" srcOrd="11" destOrd="0" presId="urn:microsoft.com/office/officeart/2005/8/layout/cycle7"/>
    <dgm:cxn modelId="{C7D9C50D-E922-49AC-93DB-C66F6D6273F8}" type="presParOf" srcId="{B89F81F6-852C-4C64-BD91-C31FEDD31E63}" destId="{21B0172D-553C-4D37-8913-0F0B15A70A1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874957-AE2A-452D-8A32-72DBF01A963C}" type="doc">
      <dgm:prSet loTypeId="urn:microsoft.com/office/officeart/2005/8/layout/hList7" loCatId="list" qsTypeId="urn:microsoft.com/office/officeart/2005/8/quickstyle/simple1" qsCatId="simple" csTypeId="urn:microsoft.com/office/officeart/2005/8/colors/colorful5" csCatId="colorful" phldr="1"/>
      <dgm:spPr/>
    </dgm:pt>
    <dgm:pt modelId="{EC903451-67EA-4131-83CA-CEBA28DF6CD8}">
      <dgm:prSet phldrT="[Texto]"/>
      <dgm:spPr/>
      <dgm:t>
        <a:bodyPr/>
        <a:lstStyle/>
        <a:p>
          <a:r>
            <a:rPr lang="es-MX" b="1" dirty="0"/>
            <a:t>FIRME COMPRA / VENTA </a:t>
          </a:r>
        </a:p>
        <a:p>
          <a:r>
            <a:rPr lang="es-MX" dirty="0"/>
            <a:t> D</a:t>
          </a:r>
          <a:r>
            <a:rPr lang="es-MX" b="0" i="0" dirty="0"/>
            <a:t>onde el valor pasa de un propietario a otro en forma definitiva y con todos los derechos que otorga.</a:t>
          </a:r>
          <a:endParaRPr lang="es-BO" dirty="0"/>
        </a:p>
      </dgm:t>
    </dgm:pt>
    <dgm:pt modelId="{98FB6EB4-05B4-42DF-BC4C-3E41F7CC32BC}" type="parTrans" cxnId="{B6B72F5F-63D9-4187-BECE-DA77BDC5D0BD}">
      <dgm:prSet/>
      <dgm:spPr/>
      <dgm:t>
        <a:bodyPr/>
        <a:lstStyle/>
        <a:p>
          <a:endParaRPr lang="es-BO"/>
        </a:p>
      </dgm:t>
    </dgm:pt>
    <dgm:pt modelId="{FAF9A51E-7A5E-41E3-AF48-14C729DA0759}" type="sibTrans" cxnId="{B6B72F5F-63D9-4187-BECE-DA77BDC5D0BD}">
      <dgm:prSet/>
      <dgm:spPr/>
      <dgm:t>
        <a:bodyPr/>
        <a:lstStyle/>
        <a:p>
          <a:endParaRPr lang="es-BO"/>
        </a:p>
      </dgm:t>
    </dgm:pt>
    <dgm:pt modelId="{D73E98F1-A7FD-4ADC-A0CF-A5F864B4EBF8}">
      <dgm:prSet phldrT="[Texto]"/>
      <dgm:spPr/>
      <dgm:t>
        <a:bodyPr/>
        <a:lstStyle/>
        <a:p>
          <a:r>
            <a:rPr lang="es-MX" b="1" dirty="0"/>
            <a:t>REPORTO COMPRA/VENTA</a:t>
          </a:r>
        </a:p>
        <a:p>
          <a:r>
            <a:rPr lang="es-MX" b="0" i="0" dirty="0"/>
            <a:t>Operación de venta de un valor con pacto obligatorio de recompra por parte del vendedor, a un precio y en un plazo previamente acordados.</a:t>
          </a:r>
          <a:endParaRPr lang="es-BO" dirty="0"/>
        </a:p>
      </dgm:t>
    </dgm:pt>
    <dgm:pt modelId="{CA1A8A53-8038-4775-9CD2-B249EC35B773}" type="parTrans" cxnId="{B256A233-E670-477F-9EC1-71ECD9C225A0}">
      <dgm:prSet/>
      <dgm:spPr/>
      <dgm:t>
        <a:bodyPr/>
        <a:lstStyle/>
        <a:p>
          <a:endParaRPr lang="es-BO"/>
        </a:p>
      </dgm:t>
    </dgm:pt>
    <dgm:pt modelId="{EA58EC00-51F1-47B3-BB50-557331402F81}" type="sibTrans" cxnId="{B256A233-E670-477F-9EC1-71ECD9C225A0}">
      <dgm:prSet/>
      <dgm:spPr/>
      <dgm:t>
        <a:bodyPr/>
        <a:lstStyle/>
        <a:p>
          <a:endParaRPr lang="es-BO"/>
        </a:p>
      </dgm:t>
    </dgm:pt>
    <dgm:pt modelId="{310C4188-0632-4B92-A2F2-98CCBD5162E3}" type="pres">
      <dgm:prSet presAssocID="{12874957-AE2A-452D-8A32-72DBF01A963C}" presName="Name0" presStyleCnt="0">
        <dgm:presLayoutVars>
          <dgm:dir/>
          <dgm:resizeHandles val="exact"/>
        </dgm:presLayoutVars>
      </dgm:prSet>
      <dgm:spPr/>
    </dgm:pt>
    <dgm:pt modelId="{0106DE5A-C69C-4165-A47A-332E518EE3F2}" type="pres">
      <dgm:prSet presAssocID="{12874957-AE2A-452D-8A32-72DBF01A963C}" presName="fgShape" presStyleLbl="fgShp" presStyleIdx="0" presStyleCnt="1"/>
      <dgm:spPr/>
    </dgm:pt>
    <dgm:pt modelId="{CA9AA3D4-937E-4055-A888-6064D0483197}" type="pres">
      <dgm:prSet presAssocID="{12874957-AE2A-452D-8A32-72DBF01A963C}" presName="linComp" presStyleCnt="0"/>
      <dgm:spPr/>
    </dgm:pt>
    <dgm:pt modelId="{331CD7E9-27BA-44DF-977F-D8B5A1469F75}" type="pres">
      <dgm:prSet presAssocID="{EC903451-67EA-4131-83CA-CEBA28DF6CD8}" presName="compNode" presStyleCnt="0"/>
      <dgm:spPr/>
    </dgm:pt>
    <dgm:pt modelId="{52CD089C-862D-4620-8E51-F6AF90012E3C}" type="pres">
      <dgm:prSet presAssocID="{EC903451-67EA-4131-83CA-CEBA28DF6CD8}" presName="bkgdShape" presStyleLbl="node1" presStyleIdx="0" presStyleCnt="2"/>
      <dgm:spPr/>
    </dgm:pt>
    <dgm:pt modelId="{40087C56-5C4D-4C9E-ADC0-B3BABA1DBBF4}" type="pres">
      <dgm:prSet presAssocID="{EC903451-67EA-4131-83CA-CEBA28DF6CD8}" presName="nodeTx" presStyleLbl="node1" presStyleIdx="0" presStyleCnt="2">
        <dgm:presLayoutVars>
          <dgm:bulletEnabled val="1"/>
        </dgm:presLayoutVars>
      </dgm:prSet>
      <dgm:spPr/>
    </dgm:pt>
    <dgm:pt modelId="{AC964CCA-4CE8-46ED-9A9C-885E181530DD}" type="pres">
      <dgm:prSet presAssocID="{EC903451-67EA-4131-83CA-CEBA28DF6CD8}" presName="invisiNode" presStyleLbl="node1" presStyleIdx="0" presStyleCnt="2"/>
      <dgm:spPr/>
    </dgm:pt>
    <dgm:pt modelId="{E01E1C23-DB65-4D1E-B7A9-2F6FF05E0CC4}" type="pres">
      <dgm:prSet presAssocID="{EC903451-67EA-4131-83CA-CEBA28DF6CD8}" presName="imagNode" presStyleLbl="fgImgPlace1" presStyleIdx="0" presStyleCnt="2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Dos personas de negocios trabajando en una mesa"/>
        </a:ext>
      </dgm:extLst>
    </dgm:pt>
    <dgm:pt modelId="{FD2F9C5F-41CB-44B0-AF6C-0251B4CF8920}" type="pres">
      <dgm:prSet presAssocID="{FAF9A51E-7A5E-41E3-AF48-14C729DA0759}" presName="sibTrans" presStyleLbl="sibTrans2D1" presStyleIdx="0" presStyleCnt="0"/>
      <dgm:spPr/>
    </dgm:pt>
    <dgm:pt modelId="{A7C8F29D-FE64-4D5F-803F-44DB058751B6}" type="pres">
      <dgm:prSet presAssocID="{D73E98F1-A7FD-4ADC-A0CF-A5F864B4EBF8}" presName="compNode" presStyleCnt="0"/>
      <dgm:spPr/>
    </dgm:pt>
    <dgm:pt modelId="{DAD41836-D8BB-4662-B09A-7AE26582720A}" type="pres">
      <dgm:prSet presAssocID="{D73E98F1-A7FD-4ADC-A0CF-A5F864B4EBF8}" presName="bkgdShape" presStyleLbl="node1" presStyleIdx="1" presStyleCnt="2" custLinFactNeighborX="945"/>
      <dgm:spPr/>
    </dgm:pt>
    <dgm:pt modelId="{59ED5F7C-105B-4982-9964-8BC87FB225CF}" type="pres">
      <dgm:prSet presAssocID="{D73E98F1-A7FD-4ADC-A0CF-A5F864B4EBF8}" presName="nodeTx" presStyleLbl="node1" presStyleIdx="1" presStyleCnt="2">
        <dgm:presLayoutVars>
          <dgm:bulletEnabled val="1"/>
        </dgm:presLayoutVars>
      </dgm:prSet>
      <dgm:spPr/>
    </dgm:pt>
    <dgm:pt modelId="{A57D72BF-1E3A-4386-9AD5-A387C5C29F57}" type="pres">
      <dgm:prSet presAssocID="{D73E98F1-A7FD-4ADC-A0CF-A5F864B4EBF8}" presName="invisiNode" presStyleLbl="node1" presStyleIdx="1" presStyleCnt="2"/>
      <dgm:spPr/>
    </dgm:pt>
    <dgm:pt modelId="{E6F54386-B46A-4B04-981F-A7CE88F84FEA}" type="pres">
      <dgm:prSet presAssocID="{D73E98F1-A7FD-4ADC-A0CF-A5F864B4EBF8}" presName="imagNode" presStyleLbl="fgImgPlace1" presStyleIdx="1" presStyleCnt="2"/>
      <dgm:spPr>
        <a:blipFill>
          <a:blip xmlns:r="http://schemas.openxmlformats.org/officeDocument/2006/relationships" r:embed="rId2"/>
          <a:srcRect/>
          <a:stretch>
            <a:fillRect l="-24000" r="-24000"/>
          </a:stretch>
        </a:blipFill>
      </dgm:spPr>
      <dgm:extLst>
        <a:ext uri="{E40237B7-FDA0-4F09-8148-C483321AD2D9}">
          <dgm14:cNvPr xmlns:dgm14="http://schemas.microsoft.com/office/drawing/2010/diagram" id="0" name="" descr="Un gráfico de acciones con gráficos azules."/>
        </a:ext>
      </dgm:extLst>
    </dgm:pt>
  </dgm:ptLst>
  <dgm:cxnLst>
    <dgm:cxn modelId="{B5495018-CC51-4B92-B498-8F5601C962A7}" type="presOf" srcId="{D73E98F1-A7FD-4ADC-A0CF-A5F864B4EBF8}" destId="{59ED5F7C-105B-4982-9964-8BC87FB225CF}" srcOrd="1" destOrd="0" presId="urn:microsoft.com/office/officeart/2005/8/layout/hList7"/>
    <dgm:cxn modelId="{CEDB362A-5C27-4B35-94BD-0FD95C2C6AFD}" type="presOf" srcId="{EC903451-67EA-4131-83CA-CEBA28DF6CD8}" destId="{52CD089C-862D-4620-8E51-F6AF90012E3C}" srcOrd="0" destOrd="0" presId="urn:microsoft.com/office/officeart/2005/8/layout/hList7"/>
    <dgm:cxn modelId="{B256A233-E670-477F-9EC1-71ECD9C225A0}" srcId="{12874957-AE2A-452D-8A32-72DBF01A963C}" destId="{D73E98F1-A7FD-4ADC-A0CF-A5F864B4EBF8}" srcOrd="1" destOrd="0" parTransId="{CA1A8A53-8038-4775-9CD2-B249EC35B773}" sibTransId="{EA58EC00-51F1-47B3-BB50-557331402F81}"/>
    <dgm:cxn modelId="{B6B72F5F-63D9-4187-BECE-DA77BDC5D0BD}" srcId="{12874957-AE2A-452D-8A32-72DBF01A963C}" destId="{EC903451-67EA-4131-83CA-CEBA28DF6CD8}" srcOrd="0" destOrd="0" parTransId="{98FB6EB4-05B4-42DF-BC4C-3E41F7CC32BC}" sibTransId="{FAF9A51E-7A5E-41E3-AF48-14C729DA0759}"/>
    <dgm:cxn modelId="{A0E5574E-87D7-4079-A4BB-662F6593990F}" type="presOf" srcId="{EC903451-67EA-4131-83CA-CEBA28DF6CD8}" destId="{40087C56-5C4D-4C9E-ADC0-B3BABA1DBBF4}" srcOrd="1" destOrd="0" presId="urn:microsoft.com/office/officeart/2005/8/layout/hList7"/>
    <dgm:cxn modelId="{77D8CE99-4377-4870-BE1F-EC68F88CEDA5}" type="presOf" srcId="{FAF9A51E-7A5E-41E3-AF48-14C729DA0759}" destId="{FD2F9C5F-41CB-44B0-AF6C-0251B4CF8920}" srcOrd="0" destOrd="0" presId="urn:microsoft.com/office/officeart/2005/8/layout/hList7"/>
    <dgm:cxn modelId="{62E607C4-EB2F-45FE-B0F5-0CC2705AE07A}" type="presOf" srcId="{D73E98F1-A7FD-4ADC-A0CF-A5F864B4EBF8}" destId="{DAD41836-D8BB-4662-B09A-7AE26582720A}" srcOrd="0" destOrd="0" presId="urn:microsoft.com/office/officeart/2005/8/layout/hList7"/>
    <dgm:cxn modelId="{E411ECDB-5989-4B1B-9596-92F1BAB7DFBF}" type="presOf" srcId="{12874957-AE2A-452D-8A32-72DBF01A963C}" destId="{310C4188-0632-4B92-A2F2-98CCBD5162E3}" srcOrd="0" destOrd="0" presId="urn:microsoft.com/office/officeart/2005/8/layout/hList7"/>
    <dgm:cxn modelId="{670EF6FD-141B-46E8-A232-441244BAC661}" type="presParOf" srcId="{310C4188-0632-4B92-A2F2-98CCBD5162E3}" destId="{0106DE5A-C69C-4165-A47A-332E518EE3F2}" srcOrd="0" destOrd="0" presId="urn:microsoft.com/office/officeart/2005/8/layout/hList7"/>
    <dgm:cxn modelId="{5B59BA35-5DB8-446B-9D4D-ED43F340C054}" type="presParOf" srcId="{310C4188-0632-4B92-A2F2-98CCBD5162E3}" destId="{CA9AA3D4-937E-4055-A888-6064D0483197}" srcOrd="1" destOrd="0" presId="urn:microsoft.com/office/officeart/2005/8/layout/hList7"/>
    <dgm:cxn modelId="{12E2AEE5-21A3-4169-831F-1B55B917F2A2}" type="presParOf" srcId="{CA9AA3D4-937E-4055-A888-6064D0483197}" destId="{331CD7E9-27BA-44DF-977F-D8B5A1469F75}" srcOrd="0" destOrd="0" presId="urn:microsoft.com/office/officeart/2005/8/layout/hList7"/>
    <dgm:cxn modelId="{4A350585-C7D6-40BA-AF9C-A4BE30527B5A}" type="presParOf" srcId="{331CD7E9-27BA-44DF-977F-D8B5A1469F75}" destId="{52CD089C-862D-4620-8E51-F6AF90012E3C}" srcOrd="0" destOrd="0" presId="urn:microsoft.com/office/officeart/2005/8/layout/hList7"/>
    <dgm:cxn modelId="{E3C40D4C-21E5-4042-834F-422124A68ED5}" type="presParOf" srcId="{331CD7E9-27BA-44DF-977F-D8B5A1469F75}" destId="{40087C56-5C4D-4C9E-ADC0-B3BABA1DBBF4}" srcOrd="1" destOrd="0" presId="urn:microsoft.com/office/officeart/2005/8/layout/hList7"/>
    <dgm:cxn modelId="{D6671724-AE2A-489E-8804-54522D8ACF61}" type="presParOf" srcId="{331CD7E9-27BA-44DF-977F-D8B5A1469F75}" destId="{AC964CCA-4CE8-46ED-9A9C-885E181530DD}" srcOrd="2" destOrd="0" presId="urn:microsoft.com/office/officeart/2005/8/layout/hList7"/>
    <dgm:cxn modelId="{BD204549-A480-4055-86D0-6B3766C3A0CE}" type="presParOf" srcId="{331CD7E9-27BA-44DF-977F-D8B5A1469F75}" destId="{E01E1C23-DB65-4D1E-B7A9-2F6FF05E0CC4}" srcOrd="3" destOrd="0" presId="urn:microsoft.com/office/officeart/2005/8/layout/hList7"/>
    <dgm:cxn modelId="{4D76A187-55A2-4E98-88E5-9019629008FE}" type="presParOf" srcId="{CA9AA3D4-937E-4055-A888-6064D0483197}" destId="{FD2F9C5F-41CB-44B0-AF6C-0251B4CF8920}" srcOrd="1" destOrd="0" presId="urn:microsoft.com/office/officeart/2005/8/layout/hList7"/>
    <dgm:cxn modelId="{B9A1AE9D-EC5B-4832-8C8B-CD947EF44D63}" type="presParOf" srcId="{CA9AA3D4-937E-4055-A888-6064D0483197}" destId="{A7C8F29D-FE64-4D5F-803F-44DB058751B6}" srcOrd="2" destOrd="0" presId="urn:microsoft.com/office/officeart/2005/8/layout/hList7"/>
    <dgm:cxn modelId="{BAF6269D-13EA-4A6A-8036-3840F7D68282}" type="presParOf" srcId="{A7C8F29D-FE64-4D5F-803F-44DB058751B6}" destId="{DAD41836-D8BB-4662-B09A-7AE26582720A}" srcOrd="0" destOrd="0" presId="urn:microsoft.com/office/officeart/2005/8/layout/hList7"/>
    <dgm:cxn modelId="{7138BFFE-362B-45A3-97F0-D0248A55416B}" type="presParOf" srcId="{A7C8F29D-FE64-4D5F-803F-44DB058751B6}" destId="{59ED5F7C-105B-4982-9964-8BC87FB225CF}" srcOrd="1" destOrd="0" presId="urn:microsoft.com/office/officeart/2005/8/layout/hList7"/>
    <dgm:cxn modelId="{7DB07ED2-80D8-4B33-B2F3-1AF05913E2BB}" type="presParOf" srcId="{A7C8F29D-FE64-4D5F-803F-44DB058751B6}" destId="{A57D72BF-1E3A-4386-9AD5-A387C5C29F57}" srcOrd="2" destOrd="0" presId="urn:microsoft.com/office/officeart/2005/8/layout/hList7"/>
    <dgm:cxn modelId="{F26FC131-2A08-4B60-8DDA-5F3250EF463A}" type="presParOf" srcId="{A7C8F29D-FE64-4D5F-803F-44DB058751B6}" destId="{E6F54386-B46A-4B04-981F-A7CE88F84FE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874957-AE2A-452D-8A32-72DBF01A963C}" type="doc">
      <dgm:prSet loTypeId="urn:microsoft.com/office/officeart/2005/8/layout/hList7" loCatId="list" qsTypeId="urn:microsoft.com/office/officeart/2005/8/quickstyle/simple1" qsCatId="simple" csTypeId="urn:microsoft.com/office/officeart/2005/8/colors/colorful3" csCatId="colorful" phldr="1"/>
      <dgm:spPr/>
    </dgm:pt>
    <dgm:pt modelId="{EC903451-67EA-4131-83CA-CEBA28DF6CD8}">
      <dgm:prSet phldrT="[Texto]"/>
      <dgm:spPr/>
      <dgm:t>
        <a:bodyPr/>
        <a:lstStyle/>
        <a:p>
          <a:r>
            <a:rPr lang="es-MX" b="1" dirty="0"/>
            <a:t>RENTA FIJA</a:t>
          </a:r>
        </a:p>
        <a:p>
          <a:r>
            <a:rPr lang="es-MX" dirty="0"/>
            <a:t> </a:t>
          </a:r>
          <a:r>
            <a:rPr lang="es-MX" b="0" i="0" dirty="0"/>
            <a:t>Cuando la rentabilidad está previamente fijada o es determinable desde un inicio, consistiendo en este caso el riesgo sólo en la seguridad de su pago.</a:t>
          </a:r>
          <a:endParaRPr lang="es-BO" dirty="0"/>
        </a:p>
      </dgm:t>
    </dgm:pt>
    <dgm:pt modelId="{98FB6EB4-05B4-42DF-BC4C-3E41F7CC32BC}" type="parTrans" cxnId="{B6B72F5F-63D9-4187-BECE-DA77BDC5D0BD}">
      <dgm:prSet/>
      <dgm:spPr/>
      <dgm:t>
        <a:bodyPr/>
        <a:lstStyle/>
        <a:p>
          <a:endParaRPr lang="es-BO"/>
        </a:p>
      </dgm:t>
    </dgm:pt>
    <dgm:pt modelId="{FAF9A51E-7A5E-41E3-AF48-14C729DA0759}" type="sibTrans" cxnId="{B6B72F5F-63D9-4187-BECE-DA77BDC5D0BD}">
      <dgm:prSet/>
      <dgm:spPr/>
      <dgm:t>
        <a:bodyPr/>
        <a:lstStyle/>
        <a:p>
          <a:endParaRPr lang="es-BO"/>
        </a:p>
      </dgm:t>
    </dgm:pt>
    <dgm:pt modelId="{D73E98F1-A7FD-4ADC-A0CF-A5F864B4EBF8}">
      <dgm:prSet phldrT="[Texto]"/>
      <dgm:spPr/>
      <dgm:t>
        <a:bodyPr/>
        <a:lstStyle/>
        <a:p>
          <a:r>
            <a:rPr lang="es-MX" b="1" dirty="0"/>
            <a:t>RENTA VARIABLE</a:t>
          </a:r>
        </a:p>
        <a:p>
          <a:r>
            <a:rPr lang="es-MX" b="0" i="0" dirty="0"/>
            <a:t>Cuando la magnitud de la rentabilidad esperada no es segura ni fija desde un inicio y será, en todo caso, de acuerdo a los resultados de la actividad a la cual sea destinada la inversión.</a:t>
          </a:r>
          <a:endParaRPr lang="es-BO" dirty="0"/>
        </a:p>
      </dgm:t>
    </dgm:pt>
    <dgm:pt modelId="{CA1A8A53-8038-4775-9CD2-B249EC35B773}" type="parTrans" cxnId="{B256A233-E670-477F-9EC1-71ECD9C225A0}">
      <dgm:prSet/>
      <dgm:spPr/>
      <dgm:t>
        <a:bodyPr/>
        <a:lstStyle/>
        <a:p>
          <a:endParaRPr lang="es-BO"/>
        </a:p>
      </dgm:t>
    </dgm:pt>
    <dgm:pt modelId="{EA58EC00-51F1-47B3-BB50-557331402F81}" type="sibTrans" cxnId="{B256A233-E670-477F-9EC1-71ECD9C225A0}">
      <dgm:prSet/>
      <dgm:spPr/>
      <dgm:t>
        <a:bodyPr/>
        <a:lstStyle/>
        <a:p>
          <a:endParaRPr lang="es-BO"/>
        </a:p>
      </dgm:t>
    </dgm:pt>
    <dgm:pt modelId="{310C4188-0632-4B92-A2F2-98CCBD5162E3}" type="pres">
      <dgm:prSet presAssocID="{12874957-AE2A-452D-8A32-72DBF01A963C}" presName="Name0" presStyleCnt="0">
        <dgm:presLayoutVars>
          <dgm:dir/>
          <dgm:resizeHandles val="exact"/>
        </dgm:presLayoutVars>
      </dgm:prSet>
      <dgm:spPr/>
    </dgm:pt>
    <dgm:pt modelId="{0106DE5A-C69C-4165-A47A-332E518EE3F2}" type="pres">
      <dgm:prSet presAssocID="{12874957-AE2A-452D-8A32-72DBF01A963C}" presName="fgShape" presStyleLbl="fgShp" presStyleIdx="0" presStyleCnt="1"/>
      <dgm:spPr/>
    </dgm:pt>
    <dgm:pt modelId="{CA9AA3D4-937E-4055-A888-6064D0483197}" type="pres">
      <dgm:prSet presAssocID="{12874957-AE2A-452D-8A32-72DBF01A963C}" presName="linComp" presStyleCnt="0"/>
      <dgm:spPr/>
    </dgm:pt>
    <dgm:pt modelId="{331CD7E9-27BA-44DF-977F-D8B5A1469F75}" type="pres">
      <dgm:prSet presAssocID="{EC903451-67EA-4131-83CA-CEBA28DF6CD8}" presName="compNode" presStyleCnt="0"/>
      <dgm:spPr/>
    </dgm:pt>
    <dgm:pt modelId="{52CD089C-862D-4620-8E51-F6AF90012E3C}" type="pres">
      <dgm:prSet presAssocID="{EC903451-67EA-4131-83CA-CEBA28DF6CD8}" presName="bkgdShape" presStyleLbl="node1" presStyleIdx="0" presStyleCnt="2"/>
      <dgm:spPr/>
    </dgm:pt>
    <dgm:pt modelId="{40087C56-5C4D-4C9E-ADC0-B3BABA1DBBF4}" type="pres">
      <dgm:prSet presAssocID="{EC903451-67EA-4131-83CA-CEBA28DF6CD8}" presName="nodeTx" presStyleLbl="node1" presStyleIdx="0" presStyleCnt="2">
        <dgm:presLayoutVars>
          <dgm:bulletEnabled val="1"/>
        </dgm:presLayoutVars>
      </dgm:prSet>
      <dgm:spPr/>
    </dgm:pt>
    <dgm:pt modelId="{AC964CCA-4CE8-46ED-9A9C-885E181530DD}" type="pres">
      <dgm:prSet presAssocID="{EC903451-67EA-4131-83CA-CEBA28DF6CD8}" presName="invisiNode" presStyleLbl="node1" presStyleIdx="0" presStyleCnt="2"/>
      <dgm:spPr/>
    </dgm:pt>
    <dgm:pt modelId="{E01E1C23-DB65-4D1E-B7A9-2F6FF05E0CC4}" type="pres">
      <dgm:prSet presAssocID="{EC903451-67EA-4131-83CA-CEBA28DF6CD8}" presName="imagNode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extLst>
        <a:ext uri="{E40237B7-FDA0-4F09-8148-C483321AD2D9}">
          <dgm14:cNvPr xmlns:dgm14="http://schemas.microsoft.com/office/drawing/2010/diagram" id="0" name="" descr="Manos sosteniendo fragmentos de gráfico"/>
        </a:ext>
      </dgm:extLst>
    </dgm:pt>
    <dgm:pt modelId="{FD2F9C5F-41CB-44B0-AF6C-0251B4CF8920}" type="pres">
      <dgm:prSet presAssocID="{FAF9A51E-7A5E-41E3-AF48-14C729DA0759}" presName="sibTrans" presStyleLbl="sibTrans2D1" presStyleIdx="0" presStyleCnt="0"/>
      <dgm:spPr/>
    </dgm:pt>
    <dgm:pt modelId="{A7C8F29D-FE64-4D5F-803F-44DB058751B6}" type="pres">
      <dgm:prSet presAssocID="{D73E98F1-A7FD-4ADC-A0CF-A5F864B4EBF8}" presName="compNode" presStyleCnt="0"/>
      <dgm:spPr/>
    </dgm:pt>
    <dgm:pt modelId="{DAD41836-D8BB-4662-B09A-7AE26582720A}" type="pres">
      <dgm:prSet presAssocID="{D73E98F1-A7FD-4ADC-A0CF-A5F864B4EBF8}" presName="bkgdShape" presStyleLbl="node1" presStyleIdx="1" presStyleCnt="2" custLinFactNeighborX="87" custLinFactNeighborY="3185"/>
      <dgm:spPr/>
    </dgm:pt>
    <dgm:pt modelId="{59ED5F7C-105B-4982-9964-8BC87FB225CF}" type="pres">
      <dgm:prSet presAssocID="{D73E98F1-A7FD-4ADC-A0CF-A5F864B4EBF8}" presName="nodeTx" presStyleLbl="node1" presStyleIdx="1" presStyleCnt="2">
        <dgm:presLayoutVars>
          <dgm:bulletEnabled val="1"/>
        </dgm:presLayoutVars>
      </dgm:prSet>
      <dgm:spPr/>
    </dgm:pt>
    <dgm:pt modelId="{A57D72BF-1E3A-4386-9AD5-A387C5C29F57}" type="pres">
      <dgm:prSet presAssocID="{D73E98F1-A7FD-4ADC-A0CF-A5F864B4EBF8}" presName="invisiNode" presStyleLbl="node1" presStyleIdx="1" presStyleCnt="2"/>
      <dgm:spPr/>
    </dgm:pt>
    <dgm:pt modelId="{E6F54386-B46A-4B04-981F-A7CE88F84FEA}" type="pres">
      <dgm:prSet presAssocID="{D73E98F1-A7FD-4ADC-A0CF-A5F864B4EBF8}" presName="imagNode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extLst>
        <a:ext uri="{E40237B7-FDA0-4F09-8148-C483321AD2D9}">
          <dgm14:cNvPr xmlns:dgm14="http://schemas.microsoft.com/office/drawing/2010/diagram" id="0" name="" descr="Gráfico en 3D"/>
        </a:ext>
      </dgm:extLst>
    </dgm:pt>
  </dgm:ptLst>
  <dgm:cxnLst>
    <dgm:cxn modelId="{B5495018-CC51-4B92-B498-8F5601C962A7}" type="presOf" srcId="{D73E98F1-A7FD-4ADC-A0CF-A5F864B4EBF8}" destId="{59ED5F7C-105B-4982-9964-8BC87FB225CF}" srcOrd="1" destOrd="0" presId="urn:microsoft.com/office/officeart/2005/8/layout/hList7"/>
    <dgm:cxn modelId="{CEDB362A-5C27-4B35-94BD-0FD95C2C6AFD}" type="presOf" srcId="{EC903451-67EA-4131-83CA-CEBA28DF6CD8}" destId="{52CD089C-862D-4620-8E51-F6AF90012E3C}" srcOrd="0" destOrd="0" presId="urn:microsoft.com/office/officeart/2005/8/layout/hList7"/>
    <dgm:cxn modelId="{B256A233-E670-477F-9EC1-71ECD9C225A0}" srcId="{12874957-AE2A-452D-8A32-72DBF01A963C}" destId="{D73E98F1-A7FD-4ADC-A0CF-A5F864B4EBF8}" srcOrd="1" destOrd="0" parTransId="{CA1A8A53-8038-4775-9CD2-B249EC35B773}" sibTransId="{EA58EC00-51F1-47B3-BB50-557331402F81}"/>
    <dgm:cxn modelId="{B6B72F5F-63D9-4187-BECE-DA77BDC5D0BD}" srcId="{12874957-AE2A-452D-8A32-72DBF01A963C}" destId="{EC903451-67EA-4131-83CA-CEBA28DF6CD8}" srcOrd="0" destOrd="0" parTransId="{98FB6EB4-05B4-42DF-BC4C-3E41F7CC32BC}" sibTransId="{FAF9A51E-7A5E-41E3-AF48-14C729DA0759}"/>
    <dgm:cxn modelId="{A0E5574E-87D7-4079-A4BB-662F6593990F}" type="presOf" srcId="{EC903451-67EA-4131-83CA-CEBA28DF6CD8}" destId="{40087C56-5C4D-4C9E-ADC0-B3BABA1DBBF4}" srcOrd="1" destOrd="0" presId="urn:microsoft.com/office/officeart/2005/8/layout/hList7"/>
    <dgm:cxn modelId="{77D8CE99-4377-4870-BE1F-EC68F88CEDA5}" type="presOf" srcId="{FAF9A51E-7A5E-41E3-AF48-14C729DA0759}" destId="{FD2F9C5F-41CB-44B0-AF6C-0251B4CF8920}" srcOrd="0" destOrd="0" presId="urn:microsoft.com/office/officeart/2005/8/layout/hList7"/>
    <dgm:cxn modelId="{62E607C4-EB2F-45FE-B0F5-0CC2705AE07A}" type="presOf" srcId="{D73E98F1-A7FD-4ADC-A0CF-A5F864B4EBF8}" destId="{DAD41836-D8BB-4662-B09A-7AE26582720A}" srcOrd="0" destOrd="0" presId="urn:microsoft.com/office/officeart/2005/8/layout/hList7"/>
    <dgm:cxn modelId="{E411ECDB-5989-4B1B-9596-92F1BAB7DFBF}" type="presOf" srcId="{12874957-AE2A-452D-8A32-72DBF01A963C}" destId="{310C4188-0632-4B92-A2F2-98CCBD5162E3}" srcOrd="0" destOrd="0" presId="urn:microsoft.com/office/officeart/2005/8/layout/hList7"/>
    <dgm:cxn modelId="{670EF6FD-141B-46E8-A232-441244BAC661}" type="presParOf" srcId="{310C4188-0632-4B92-A2F2-98CCBD5162E3}" destId="{0106DE5A-C69C-4165-A47A-332E518EE3F2}" srcOrd="0" destOrd="0" presId="urn:microsoft.com/office/officeart/2005/8/layout/hList7"/>
    <dgm:cxn modelId="{5B59BA35-5DB8-446B-9D4D-ED43F340C054}" type="presParOf" srcId="{310C4188-0632-4B92-A2F2-98CCBD5162E3}" destId="{CA9AA3D4-937E-4055-A888-6064D0483197}" srcOrd="1" destOrd="0" presId="urn:microsoft.com/office/officeart/2005/8/layout/hList7"/>
    <dgm:cxn modelId="{12E2AEE5-21A3-4169-831F-1B55B917F2A2}" type="presParOf" srcId="{CA9AA3D4-937E-4055-A888-6064D0483197}" destId="{331CD7E9-27BA-44DF-977F-D8B5A1469F75}" srcOrd="0" destOrd="0" presId="urn:microsoft.com/office/officeart/2005/8/layout/hList7"/>
    <dgm:cxn modelId="{4A350585-C7D6-40BA-AF9C-A4BE30527B5A}" type="presParOf" srcId="{331CD7E9-27BA-44DF-977F-D8B5A1469F75}" destId="{52CD089C-862D-4620-8E51-F6AF90012E3C}" srcOrd="0" destOrd="0" presId="urn:microsoft.com/office/officeart/2005/8/layout/hList7"/>
    <dgm:cxn modelId="{E3C40D4C-21E5-4042-834F-422124A68ED5}" type="presParOf" srcId="{331CD7E9-27BA-44DF-977F-D8B5A1469F75}" destId="{40087C56-5C4D-4C9E-ADC0-B3BABA1DBBF4}" srcOrd="1" destOrd="0" presId="urn:microsoft.com/office/officeart/2005/8/layout/hList7"/>
    <dgm:cxn modelId="{D6671724-AE2A-489E-8804-54522D8ACF61}" type="presParOf" srcId="{331CD7E9-27BA-44DF-977F-D8B5A1469F75}" destId="{AC964CCA-4CE8-46ED-9A9C-885E181530DD}" srcOrd="2" destOrd="0" presId="urn:microsoft.com/office/officeart/2005/8/layout/hList7"/>
    <dgm:cxn modelId="{BD204549-A480-4055-86D0-6B3766C3A0CE}" type="presParOf" srcId="{331CD7E9-27BA-44DF-977F-D8B5A1469F75}" destId="{E01E1C23-DB65-4D1E-B7A9-2F6FF05E0CC4}" srcOrd="3" destOrd="0" presId="urn:microsoft.com/office/officeart/2005/8/layout/hList7"/>
    <dgm:cxn modelId="{4D76A187-55A2-4E98-88E5-9019629008FE}" type="presParOf" srcId="{CA9AA3D4-937E-4055-A888-6064D0483197}" destId="{FD2F9C5F-41CB-44B0-AF6C-0251B4CF8920}" srcOrd="1" destOrd="0" presId="urn:microsoft.com/office/officeart/2005/8/layout/hList7"/>
    <dgm:cxn modelId="{B9A1AE9D-EC5B-4832-8C8B-CD947EF44D63}" type="presParOf" srcId="{CA9AA3D4-937E-4055-A888-6064D0483197}" destId="{A7C8F29D-FE64-4D5F-803F-44DB058751B6}" srcOrd="2" destOrd="0" presId="urn:microsoft.com/office/officeart/2005/8/layout/hList7"/>
    <dgm:cxn modelId="{BAF6269D-13EA-4A6A-8036-3840F7D68282}" type="presParOf" srcId="{A7C8F29D-FE64-4D5F-803F-44DB058751B6}" destId="{DAD41836-D8BB-4662-B09A-7AE26582720A}" srcOrd="0" destOrd="0" presId="urn:microsoft.com/office/officeart/2005/8/layout/hList7"/>
    <dgm:cxn modelId="{7138BFFE-362B-45A3-97F0-D0248A55416B}" type="presParOf" srcId="{A7C8F29D-FE64-4D5F-803F-44DB058751B6}" destId="{59ED5F7C-105B-4982-9964-8BC87FB225CF}" srcOrd="1" destOrd="0" presId="urn:microsoft.com/office/officeart/2005/8/layout/hList7"/>
    <dgm:cxn modelId="{7DB07ED2-80D8-4B33-B2F3-1AF05913E2BB}" type="presParOf" srcId="{A7C8F29D-FE64-4D5F-803F-44DB058751B6}" destId="{A57D72BF-1E3A-4386-9AD5-A387C5C29F57}" srcOrd="2" destOrd="0" presId="urn:microsoft.com/office/officeart/2005/8/layout/hList7"/>
    <dgm:cxn modelId="{F26FC131-2A08-4B60-8DDA-5F3250EF463A}" type="presParOf" srcId="{A7C8F29D-FE64-4D5F-803F-44DB058751B6}" destId="{E6F54386-B46A-4B04-981F-A7CE88F84FE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E499DB-DE22-4AF8-87A5-F0DE64FCD9E5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BO"/>
        </a:p>
      </dgm:t>
    </dgm:pt>
    <dgm:pt modelId="{3960625D-8CB4-453F-8098-45EC79D3FD16}">
      <dgm:prSet phldrT="[Texto]" custT="1"/>
      <dgm:spPr/>
      <dgm:t>
        <a:bodyPr/>
        <a:lstStyle/>
        <a:p>
          <a:r>
            <a:rPr lang="es-419" sz="1600" b="1"/>
            <a:t>PROGRAMA DE EMISIONES DE BONOS SUBORDINADOS “BONOS SUBORDINADOS BANCO UNIÓN I”</a:t>
          </a:r>
        </a:p>
        <a:p>
          <a:r>
            <a:rPr lang="es-BO" sz="1600" b="1"/>
            <a:t>BS 510 MM</a:t>
          </a:r>
          <a:endParaRPr lang="es-BO" sz="1600" b="1" dirty="0"/>
        </a:p>
      </dgm:t>
    </dgm:pt>
    <dgm:pt modelId="{245802E5-B621-45B5-84B3-B4E00EC1F448}" type="parTrans" cxnId="{85ED4FF5-A626-453E-B6ED-D9D07F2DA01C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C9C4FE73-D127-423F-9713-1271AF2CC207}" type="sibTrans" cxnId="{85ED4FF5-A626-453E-B6ED-D9D07F2DA01C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22AAAEC4-4701-4640-866C-B2FE626231A5}">
      <dgm:prSet phldrT="[Texto]" custT="1"/>
      <dgm:spPr/>
      <dgm:t>
        <a:bodyPr/>
        <a:lstStyle/>
        <a:p>
          <a:pPr algn="ctr"/>
          <a:r>
            <a:rPr lang="es-419" sz="1800"/>
            <a:t>Estructuración</a:t>
          </a:r>
          <a:endParaRPr lang="es-BO" sz="1800" dirty="0"/>
        </a:p>
      </dgm:t>
    </dgm:pt>
    <dgm:pt modelId="{EF0256EB-3A70-4C6B-9C8A-3C48E3A437E9}" type="parTrans" cxnId="{AB317DBD-71B6-4636-843A-A75EA76BF3CE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2CD2EC22-0D0A-408A-992E-AE207CD63FF4}" type="sibTrans" cxnId="{AB317DBD-71B6-4636-843A-A75EA76BF3CE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AD302E75-AEAD-46DB-90C5-AC2F6C1D8095}">
      <dgm:prSet phldrT="[Texto]" custT="1"/>
      <dgm:spPr/>
      <dgm:t>
        <a:bodyPr/>
        <a:lstStyle/>
        <a:p>
          <a:pPr algn="ctr"/>
          <a:r>
            <a:rPr lang="es-419" sz="1800"/>
            <a:t>Inscripción</a:t>
          </a:r>
          <a:endParaRPr lang="es-BO" sz="1800" dirty="0"/>
        </a:p>
      </dgm:t>
    </dgm:pt>
    <dgm:pt modelId="{B223D95F-266C-452E-AA00-D02EE1598D00}" type="parTrans" cxnId="{DEAEE7A4-F878-4F68-81B6-C233FC345001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56BB2B4A-6F27-4B98-BB65-11E996C6B5DE}" type="sibTrans" cxnId="{DEAEE7A4-F878-4F68-81B6-C233FC345001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0B189F4B-99CB-4FDC-806B-34E017A02824}">
      <dgm:prSet phldrT="[Texto]" custT="1"/>
      <dgm:spPr/>
      <dgm:t>
        <a:bodyPr/>
        <a:lstStyle/>
        <a:p>
          <a:r>
            <a:rPr lang="es-419" sz="1600" b="1"/>
            <a:t>EMISIÓN DE BONOS SUBORDINADOS DENTRO DE UN PROGRAMA “BONOS SUBORDINADOS BANCO UNIÓN I – EMISIÓN 1</a:t>
          </a:r>
        </a:p>
        <a:p>
          <a:r>
            <a:rPr lang="es-419" sz="1600" b="1"/>
            <a:t>BS 170 MM</a:t>
          </a:r>
          <a:endParaRPr lang="es-BO" sz="1600" b="1" dirty="0"/>
        </a:p>
      </dgm:t>
    </dgm:pt>
    <dgm:pt modelId="{5A62E6EE-6C44-4094-B448-4E28AD95696B}" type="parTrans" cxnId="{6F62D73D-EB4B-4ADD-93B5-A034521FE583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6AAB435E-DF3B-439C-80FE-38595630B009}" type="sibTrans" cxnId="{6F62D73D-EB4B-4ADD-93B5-A034521FE583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787BA6BA-F019-4596-A1BF-639C6BC3B3A3}">
      <dgm:prSet phldrT="[Texto]" custT="1"/>
      <dgm:spPr/>
      <dgm:t>
        <a:bodyPr/>
        <a:lstStyle/>
        <a:p>
          <a:pPr algn="ctr"/>
          <a:r>
            <a:rPr lang="es-419" sz="1800"/>
            <a:t>Estructuración</a:t>
          </a:r>
          <a:endParaRPr lang="es-BO" sz="1800" dirty="0"/>
        </a:p>
      </dgm:t>
    </dgm:pt>
    <dgm:pt modelId="{C7FB104C-08C2-4D6C-A3F9-A57F03593021}" type="parTrans" cxnId="{C50D1426-AD31-4674-BD83-3433014D72C3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67C3FC93-4FAC-46F7-AC74-39BCEB89F7B0}" type="sibTrans" cxnId="{C50D1426-AD31-4674-BD83-3433014D72C3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4A25E06B-0AA2-4848-925C-9CD38B95B6CB}">
      <dgm:prSet phldrT="[Texto]" custT="1"/>
      <dgm:spPr/>
      <dgm:t>
        <a:bodyPr/>
        <a:lstStyle/>
        <a:p>
          <a:pPr algn="ctr"/>
          <a:r>
            <a:rPr lang="es-419" sz="1800"/>
            <a:t>Colocación</a:t>
          </a:r>
          <a:endParaRPr lang="es-BO" sz="1800" dirty="0"/>
        </a:p>
      </dgm:t>
    </dgm:pt>
    <dgm:pt modelId="{AADA961B-423E-46C9-A8EA-7B53E5989EF2}" type="parTrans" cxnId="{B4B11332-ADEB-498D-8660-5C72FEE8E807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2E7E4A3E-2DCE-4795-8B2A-0DF413FEBF95}" type="sibTrans" cxnId="{B4B11332-ADEB-498D-8660-5C72FEE8E807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7578EFB7-4826-4A1B-B7EC-259AAB65F94C}">
      <dgm:prSet phldrT="[Texto]" custT="1"/>
      <dgm:spPr/>
      <dgm:t>
        <a:bodyPr/>
        <a:lstStyle/>
        <a:p>
          <a:r>
            <a:rPr lang="es-419" sz="1600" b="1"/>
            <a:t>EMISIÓN DE BONOS SENIOR DENTRO DE UN PROGRAMA “BONOS BANCO UNIÓN – EMISIÓN 2”</a:t>
          </a:r>
        </a:p>
        <a:p>
          <a:r>
            <a:rPr lang="es-419" sz="1600" b="1"/>
            <a:t>BS 170 MM</a:t>
          </a:r>
          <a:endParaRPr lang="es-BO" sz="1600" b="1" dirty="0"/>
        </a:p>
      </dgm:t>
    </dgm:pt>
    <dgm:pt modelId="{E252B638-DF77-4C1B-8DA3-C95CACDE4A32}" type="parTrans" cxnId="{88D03321-89FE-4E45-975B-1DC29B9F191A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105DD333-D23C-4AB6-9153-9A43FE2B21C6}" type="sibTrans" cxnId="{88D03321-89FE-4E45-975B-1DC29B9F191A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BF83D7B6-B006-4C41-B077-DD986FD87695}">
      <dgm:prSet phldrT="[Texto]" custT="1"/>
      <dgm:spPr/>
      <dgm:t>
        <a:bodyPr/>
        <a:lstStyle/>
        <a:p>
          <a:pPr algn="ctr"/>
          <a:r>
            <a:rPr lang="es-419" sz="1800"/>
            <a:t>Estructuración</a:t>
          </a:r>
          <a:endParaRPr lang="es-BO" sz="1800" dirty="0"/>
        </a:p>
      </dgm:t>
    </dgm:pt>
    <dgm:pt modelId="{036EAFF1-A6C2-4FC4-8CB5-37CCDF2819EF}" type="parTrans" cxnId="{41DCFB1F-47F1-4E49-9911-05D031950897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660F075B-AC3E-4D82-8FA6-F6FE6914CFFD}" type="sibTrans" cxnId="{41DCFB1F-47F1-4E49-9911-05D031950897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6AF8F9FA-A6D9-4481-84C3-AFF8A8A55CCB}">
      <dgm:prSet phldrT="[Texto]" custT="1"/>
      <dgm:spPr/>
      <dgm:t>
        <a:bodyPr/>
        <a:lstStyle/>
        <a:p>
          <a:pPr algn="ctr"/>
          <a:r>
            <a:rPr lang="es-419" sz="1800"/>
            <a:t>Inscripción</a:t>
          </a:r>
          <a:endParaRPr lang="es-BO" sz="1800" dirty="0"/>
        </a:p>
      </dgm:t>
    </dgm:pt>
    <dgm:pt modelId="{1653221E-B3FB-4FCD-B87E-2AD9CE212255}" type="parTrans" cxnId="{E275F79E-4D4A-4F65-B5C7-63EE30846625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C610BACF-73A4-4810-81E0-CDEABDA47F65}" type="sibTrans" cxnId="{E275F79E-4D4A-4F65-B5C7-63EE30846625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A5B92B44-0531-4A1D-86AD-C50CAAE9584A}">
      <dgm:prSet phldrT="[Texto]" custT="1"/>
      <dgm:spPr/>
      <dgm:t>
        <a:bodyPr/>
        <a:lstStyle/>
        <a:p>
          <a:r>
            <a:rPr lang="es-419" sz="1600" b="1" dirty="0"/>
            <a:t>EMISIÓN DE BONOS SENIOR DENTRO DE UN PROGRAMA “BONOS BANCO UNIÓN – EMISIÓN 3”</a:t>
          </a:r>
        </a:p>
        <a:p>
          <a:r>
            <a:rPr lang="es-419" sz="1600" b="1" dirty="0"/>
            <a:t>BS 170 MM</a:t>
          </a:r>
          <a:endParaRPr lang="es-BO" sz="1600" b="1" dirty="0"/>
        </a:p>
      </dgm:t>
    </dgm:pt>
    <dgm:pt modelId="{6CEFFCF4-D3A3-4878-93FD-73B6DD1B4432}" type="parTrans" cxnId="{46223593-10B9-4238-A39B-0CCFC376DDEC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1666DC53-0E23-463C-94BD-8AC4FDBD0490}" type="sibTrans" cxnId="{46223593-10B9-4238-A39B-0CCFC376DDEC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F22F45B0-99BA-442B-A753-F96879C1581A}">
      <dgm:prSet phldrT="[Texto]" custT="1"/>
      <dgm:spPr/>
      <dgm:t>
        <a:bodyPr/>
        <a:lstStyle/>
        <a:p>
          <a:pPr algn="ctr"/>
          <a:endParaRPr lang="es-BO" sz="1800" dirty="0">
            <a:solidFill>
              <a:schemeClr val="bg1">
                <a:lumMod val="10000"/>
              </a:schemeClr>
            </a:solidFill>
          </a:endParaRPr>
        </a:p>
      </dgm:t>
    </dgm:pt>
    <dgm:pt modelId="{18CBDD54-B190-4D75-863F-F29F707991BF}" type="parTrans" cxnId="{D5CB4323-A99E-44F3-BA46-1B97406ACF9E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7BAE611A-3926-4177-87E3-E054D965A32F}" type="sibTrans" cxnId="{D5CB4323-A99E-44F3-BA46-1B97406ACF9E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5D551FB6-DC84-4EC2-B5D4-2C2E27C9FA5E}">
      <dgm:prSet phldrT="[Texto]" custT="1"/>
      <dgm:spPr/>
      <dgm:t>
        <a:bodyPr/>
        <a:lstStyle/>
        <a:p>
          <a:pPr algn="ctr"/>
          <a:r>
            <a:rPr lang="es-419" sz="1800"/>
            <a:t>Estructuración</a:t>
          </a:r>
          <a:endParaRPr lang="es-BO" sz="1800" dirty="0"/>
        </a:p>
      </dgm:t>
    </dgm:pt>
    <dgm:pt modelId="{F759CA33-1A9D-47D4-AD10-C1EC87963251}" type="parTrans" cxnId="{3DEACE2D-F862-4ABD-9AA8-F6ABFE219DDC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CDCD703F-3F11-4AA9-A1FB-F9EB8C78CD6C}" type="sibTrans" cxnId="{3DEACE2D-F862-4ABD-9AA8-F6ABFE219DDC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195F05C2-C968-4588-A0E7-4F1B5E403402}">
      <dgm:prSet phldrT="[Texto]" custT="1"/>
      <dgm:spPr/>
      <dgm:t>
        <a:bodyPr/>
        <a:lstStyle/>
        <a:p>
          <a:pPr algn="ctr"/>
          <a:r>
            <a:rPr lang="es-419" sz="1800"/>
            <a:t>Inscripción</a:t>
          </a:r>
          <a:endParaRPr lang="es-BO" sz="1800" dirty="0"/>
        </a:p>
      </dgm:t>
    </dgm:pt>
    <dgm:pt modelId="{C2DA2A21-7075-4CE0-A1AA-EF49BE5817E9}" type="parTrans" cxnId="{49963AA9-BEEA-437E-B396-9B7685C9C379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BBC23702-F209-4453-BEAB-753236E6A38D}" type="sibTrans" cxnId="{49963AA9-BEEA-437E-B396-9B7685C9C379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4A6EAB1F-A61B-4B1D-9DDA-A78B69C59016}">
      <dgm:prSet phldrT="[Texto]" custT="1"/>
      <dgm:spPr/>
      <dgm:t>
        <a:bodyPr/>
        <a:lstStyle/>
        <a:p>
          <a:pPr algn="ctr"/>
          <a:r>
            <a:rPr lang="es-419" sz="1800"/>
            <a:t>Colocación</a:t>
          </a:r>
          <a:endParaRPr lang="es-BO" sz="1800" dirty="0"/>
        </a:p>
      </dgm:t>
    </dgm:pt>
    <dgm:pt modelId="{750A939E-2A2A-45F2-9E36-2B68F3AE16AC}" type="parTrans" cxnId="{7B54F17F-8AF1-4836-A973-296752379510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2F6AE463-CEF8-4FC8-8FB1-AC5A445B07A9}" type="sibTrans" cxnId="{7B54F17F-8AF1-4836-A973-296752379510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C0693CA8-263C-42B0-BA3B-2589A409DBEF}">
      <dgm:prSet phldrT="[Texto]" custT="1"/>
      <dgm:spPr/>
      <dgm:t>
        <a:bodyPr/>
        <a:lstStyle/>
        <a:p>
          <a:pPr algn="ctr"/>
          <a:r>
            <a:rPr lang="es-419" sz="1800"/>
            <a:t>Inscripción</a:t>
          </a:r>
          <a:endParaRPr lang="es-BO" sz="1800" dirty="0"/>
        </a:p>
      </dgm:t>
    </dgm:pt>
    <dgm:pt modelId="{153CC9E3-2589-422A-86AF-4AE19ADF803F}" type="parTrans" cxnId="{72BDE65C-4129-4CF4-BE39-014F575A8CDD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CDF21F59-D3C9-4C12-857E-2EEB23AD35B4}" type="sibTrans" cxnId="{72BDE65C-4129-4CF4-BE39-014F575A8CDD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E52F8AE5-6566-40F5-9AF5-385E6F832E11}">
      <dgm:prSet phldrT="[Texto]" custT="1"/>
      <dgm:spPr/>
      <dgm:t>
        <a:bodyPr/>
        <a:lstStyle/>
        <a:p>
          <a:pPr algn="ctr"/>
          <a:r>
            <a:rPr lang="es-419" sz="1800"/>
            <a:t>Colocación</a:t>
          </a:r>
          <a:endParaRPr lang="es-BO" sz="1800" dirty="0"/>
        </a:p>
      </dgm:t>
    </dgm:pt>
    <dgm:pt modelId="{48232861-2909-49D8-8403-48EBE2C32E53}" type="parTrans" cxnId="{9673818D-E1C8-4C96-83F4-B49674BB3919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346B792A-F71E-4DDA-A87E-188D3464EFE4}" type="sibTrans" cxnId="{9673818D-E1C8-4C96-83F4-B49674BB3919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5449F2AA-80F2-4443-B762-46EF11600057}" type="pres">
      <dgm:prSet presAssocID="{01E499DB-DE22-4AF8-87A5-F0DE64FCD9E5}" presName="Name0" presStyleCnt="0">
        <dgm:presLayoutVars>
          <dgm:dir/>
          <dgm:animLvl val="lvl"/>
          <dgm:resizeHandles val="exact"/>
        </dgm:presLayoutVars>
      </dgm:prSet>
      <dgm:spPr/>
    </dgm:pt>
    <dgm:pt modelId="{6D930487-CD76-42AA-A05E-BA53E12C1EF9}" type="pres">
      <dgm:prSet presAssocID="{3960625D-8CB4-453F-8098-45EC79D3FD16}" presName="composite" presStyleCnt="0"/>
      <dgm:spPr/>
    </dgm:pt>
    <dgm:pt modelId="{A342E96C-C2A4-4D09-AC3C-FD07D79E268E}" type="pres">
      <dgm:prSet presAssocID="{3960625D-8CB4-453F-8098-45EC79D3FD16}" presName="parTx" presStyleLbl="alignNode1" presStyleIdx="0" presStyleCnt="4" custScaleY="184724" custLinFactNeighborY="-14496">
        <dgm:presLayoutVars>
          <dgm:chMax val="0"/>
          <dgm:chPref val="0"/>
          <dgm:bulletEnabled val="1"/>
        </dgm:presLayoutVars>
      </dgm:prSet>
      <dgm:spPr/>
    </dgm:pt>
    <dgm:pt modelId="{83D9D482-BD00-4A76-BABB-F2E029EE3FE0}" type="pres">
      <dgm:prSet presAssocID="{3960625D-8CB4-453F-8098-45EC79D3FD16}" presName="desTx" presStyleLbl="alignAccFollowNode1" presStyleIdx="0" presStyleCnt="4" custScaleY="81658">
        <dgm:presLayoutVars>
          <dgm:bulletEnabled val="1"/>
        </dgm:presLayoutVars>
      </dgm:prSet>
      <dgm:spPr/>
    </dgm:pt>
    <dgm:pt modelId="{A35156F5-621C-45D5-8950-4F95332353A0}" type="pres">
      <dgm:prSet presAssocID="{C9C4FE73-D127-423F-9713-1271AF2CC207}" presName="space" presStyleCnt="0"/>
      <dgm:spPr/>
    </dgm:pt>
    <dgm:pt modelId="{7BB8FDF7-7617-45A5-8996-813E5BD81C38}" type="pres">
      <dgm:prSet presAssocID="{0B189F4B-99CB-4FDC-806B-34E017A02824}" presName="composite" presStyleCnt="0"/>
      <dgm:spPr/>
    </dgm:pt>
    <dgm:pt modelId="{D3A37DED-4A69-42EF-B4E0-0042537944C0}" type="pres">
      <dgm:prSet presAssocID="{0B189F4B-99CB-4FDC-806B-34E017A02824}" presName="parTx" presStyleLbl="alignNode1" presStyleIdx="1" presStyleCnt="4" custScaleY="184724" custLinFactNeighborY="-14496">
        <dgm:presLayoutVars>
          <dgm:chMax val="0"/>
          <dgm:chPref val="0"/>
          <dgm:bulletEnabled val="1"/>
        </dgm:presLayoutVars>
      </dgm:prSet>
      <dgm:spPr/>
    </dgm:pt>
    <dgm:pt modelId="{25869EC4-FE33-40B0-A33D-2B8477FF4A6E}" type="pres">
      <dgm:prSet presAssocID="{0B189F4B-99CB-4FDC-806B-34E017A02824}" presName="desTx" presStyleLbl="alignAccFollowNode1" presStyleIdx="1" presStyleCnt="4" custScaleY="81658">
        <dgm:presLayoutVars>
          <dgm:bulletEnabled val="1"/>
        </dgm:presLayoutVars>
      </dgm:prSet>
      <dgm:spPr/>
    </dgm:pt>
    <dgm:pt modelId="{9C5C5B78-E141-44DE-8C65-34F137024938}" type="pres">
      <dgm:prSet presAssocID="{6AAB435E-DF3B-439C-80FE-38595630B009}" presName="space" presStyleCnt="0"/>
      <dgm:spPr/>
    </dgm:pt>
    <dgm:pt modelId="{1303A825-C825-4430-8E43-CF77F45B9BC7}" type="pres">
      <dgm:prSet presAssocID="{7578EFB7-4826-4A1B-B7EC-259AAB65F94C}" presName="composite" presStyleCnt="0"/>
      <dgm:spPr/>
    </dgm:pt>
    <dgm:pt modelId="{C398404E-0711-44FD-A7E2-ABB6B59910BE}" type="pres">
      <dgm:prSet presAssocID="{7578EFB7-4826-4A1B-B7EC-259AAB65F94C}" presName="parTx" presStyleLbl="alignNode1" presStyleIdx="2" presStyleCnt="4" custScaleY="184724" custLinFactNeighborY="-14496">
        <dgm:presLayoutVars>
          <dgm:chMax val="0"/>
          <dgm:chPref val="0"/>
          <dgm:bulletEnabled val="1"/>
        </dgm:presLayoutVars>
      </dgm:prSet>
      <dgm:spPr/>
    </dgm:pt>
    <dgm:pt modelId="{BBA0FD54-F978-4C1C-B853-38F91863BC54}" type="pres">
      <dgm:prSet presAssocID="{7578EFB7-4826-4A1B-B7EC-259AAB65F94C}" presName="desTx" presStyleLbl="alignAccFollowNode1" presStyleIdx="2" presStyleCnt="4" custScaleY="81658">
        <dgm:presLayoutVars>
          <dgm:bulletEnabled val="1"/>
        </dgm:presLayoutVars>
      </dgm:prSet>
      <dgm:spPr/>
    </dgm:pt>
    <dgm:pt modelId="{042EE216-D6FB-4248-BC08-76D2CD343A05}" type="pres">
      <dgm:prSet presAssocID="{105DD333-D23C-4AB6-9153-9A43FE2B21C6}" presName="space" presStyleCnt="0"/>
      <dgm:spPr/>
    </dgm:pt>
    <dgm:pt modelId="{BCDA6A03-62C2-4A84-9DD1-8D50279A2068}" type="pres">
      <dgm:prSet presAssocID="{A5B92B44-0531-4A1D-86AD-C50CAAE9584A}" presName="composite" presStyleCnt="0"/>
      <dgm:spPr/>
    </dgm:pt>
    <dgm:pt modelId="{FD026A36-4C4E-47DD-8DA9-8389F125DD43}" type="pres">
      <dgm:prSet presAssocID="{A5B92B44-0531-4A1D-86AD-C50CAAE9584A}" presName="parTx" presStyleLbl="alignNode1" presStyleIdx="3" presStyleCnt="4" custScaleY="184724" custLinFactNeighborY="-14496">
        <dgm:presLayoutVars>
          <dgm:chMax val="0"/>
          <dgm:chPref val="0"/>
          <dgm:bulletEnabled val="1"/>
        </dgm:presLayoutVars>
      </dgm:prSet>
      <dgm:spPr/>
    </dgm:pt>
    <dgm:pt modelId="{F7446095-2FA9-40B2-B016-3346EE84C978}" type="pres">
      <dgm:prSet presAssocID="{A5B92B44-0531-4A1D-86AD-C50CAAE9584A}" presName="desTx" presStyleLbl="alignAccFollowNode1" presStyleIdx="3" presStyleCnt="4" custScaleY="81658">
        <dgm:presLayoutVars>
          <dgm:bulletEnabled val="1"/>
        </dgm:presLayoutVars>
      </dgm:prSet>
      <dgm:spPr/>
    </dgm:pt>
  </dgm:ptLst>
  <dgm:cxnLst>
    <dgm:cxn modelId="{3AE57E00-18B3-4788-BC73-C3DB61AA232C}" type="presOf" srcId="{BF83D7B6-B006-4C41-B077-DD986FD87695}" destId="{BBA0FD54-F978-4C1C-B853-38F91863BC54}" srcOrd="0" destOrd="0" presId="urn:microsoft.com/office/officeart/2005/8/layout/hList1"/>
    <dgm:cxn modelId="{38081E01-6A6F-468A-886E-4C7280D2B4CF}" type="presOf" srcId="{0B189F4B-99CB-4FDC-806B-34E017A02824}" destId="{D3A37DED-4A69-42EF-B4E0-0042537944C0}" srcOrd="0" destOrd="0" presId="urn:microsoft.com/office/officeart/2005/8/layout/hList1"/>
    <dgm:cxn modelId="{41DCFB1F-47F1-4E49-9911-05D031950897}" srcId="{7578EFB7-4826-4A1B-B7EC-259AAB65F94C}" destId="{BF83D7B6-B006-4C41-B077-DD986FD87695}" srcOrd="0" destOrd="0" parTransId="{036EAFF1-A6C2-4FC4-8CB5-37CCDF2819EF}" sibTransId="{660F075B-AC3E-4D82-8FA6-F6FE6914CFFD}"/>
    <dgm:cxn modelId="{88D03321-89FE-4E45-975B-1DC29B9F191A}" srcId="{01E499DB-DE22-4AF8-87A5-F0DE64FCD9E5}" destId="{7578EFB7-4826-4A1B-B7EC-259AAB65F94C}" srcOrd="2" destOrd="0" parTransId="{E252B638-DF77-4C1B-8DA3-C95CACDE4A32}" sibTransId="{105DD333-D23C-4AB6-9153-9A43FE2B21C6}"/>
    <dgm:cxn modelId="{D5CB4323-A99E-44F3-BA46-1B97406ACF9E}" srcId="{A5B92B44-0531-4A1D-86AD-C50CAAE9584A}" destId="{F22F45B0-99BA-442B-A753-F96879C1581A}" srcOrd="3" destOrd="0" parTransId="{18CBDD54-B190-4D75-863F-F29F707991BF}" sibTransId="{7BAE611A-3926-4177-87E3-E054D965A32F}"/>
    <dgm:cxn modelId="{C50D1426-AD31-4674-BD83-3433014D72C3}" srcId="{0B189F4B-99CB-4FDC-806B-34E017A02824}" destId="{787BA6BA-F019-4596-A1BF-639C6BC3B3A3}" srcOrd="0" destOrd="0" parTransId="{C7FB104C-08C2-4D6C-A3F9-A57F03593021}" sibTransId="{67C3FC93-4FAC-46F7-AC74-39BCEB89F7B0}"/>
    <dgm:cxn modelId="{3DEACE2D-F862-4ABD-9AA8-F6ABFE219DDC}" srcId="{A5B92B44-0531-4A1D-86AD-C50CAAE9584A}" destId="{5D551FB6-DC84-4EC2-B5D4-2C2E27C9FA5E}" srcOrd="0" destOrd="0" parTransId="{F759CA33-1A9D-47D4-AD10-C1EC87963251}" sibTransId="{CDCD703F-3F11-4AA9-A1FB-F9EB8C78CD6C}"/>
    <dgm:cxn modelId="{23CFB431-C4B4-40E1-ADA4-5FE945C133C1}" type="presOf" srcId="{C0693CA8-263C-42B0-BA3B-2589A409DBEF}" destId="{F7446095-2FA9-40B2-B016-3346EE84C978}" srcOrd="0" destOrd="1" presId="urn:microsoft.com/office/officeart/2005/8/layout/hList1"/>
    <dgm:cxn modelId="{B4B11332-ADEB-498D-8660-5C72FEE8E807}" srcId="{0B189F4B-99CB-4FDC-806B-34E017A02824}" destId="{4A25E06B-0AA2-4848-925C-9CD38B95B6CB}" srcOrd="2" destOrd="0" parTransId="{AADA961B-423E-46C9-A8EA-7B53E5989EF2}" sibTransId="{2E7E4A3E-2DCE-4795-8B2A-0DF413FEBF95}"/>
    <dgm:cxn modelId="{AC50123D-FC7F-4012-952A-6F0FBE211662}" type="presOf" srcId="{787BA6BA-F019-4596-A1BF-639C6BC3B3A3}" destId="{25869EC4-FE33-40B0-A33D-2B8477FF4A6E}" srcOrd="0" destOrd="0" presId="urn:microsoft.com/office/officeart/2005/8/layout/hList1"/>
    <dgm:cxn modelId="{6F62D73D-EB4B-4ADD-93B5-A034521FE583}" srcId="{01E499DB-DE22-4AF8-87A5-F0DE64FCD9E5}" destId="{0B189F4B-99CB-4FDC-806B-34E017A02824}" srcOrd="1" destOrd="0" parTransId="{5A62E6EE-6C44-4094-B448-4E28AD95696B}" sibTransId="{6AAB435E-DF3B-439C-80FE-38595630B009}"/>
    <dgm:cxn modelId="{53A1F55B-AB4B-46C8-B548-0204D67DD73A}" type="presOf" srcId="{3960625D-8CB4-453F-8098-45EC79D3FD16}" destId="{A342E96C-C2A4-4D09-AC3C-FD07D79E268E}" srcOrd="0" destOrd="0" presId="urn:microsoft.com/office/officeart/2005/8/layout/hList1"/>
    <dgm:cxn modelId="{72BDE65C-4129-4CF4-BE39-014F575A8CDD}" srcId="{A5B92B44-0531-4A1D-86AD-C50CAAE9584A}" destId="{C0693CA8-263C-42B0-BA3B-2589A409DBEF}" srcOrd="1" destOrd="0" parTransId="{153CC9E3-2589-422A-86AF-4AE19ADF803F}" sibTransId="{CDF21F59-D3C9-4C12-857E-2EEB23AD35B4}"/>
    <dgm:cxn modelId="{2508CE67-AFC2-419E-BD32-062A800C0F04}" type="presOf" srcId="{E52F8AE5-6566-40F5-9AF5-385E6F832E11}" destId="{F7446095-2FA9-40B2-B016-3346EE84C978}" srcOrd="0" destOrd="2" presId="urn:microsoft.com/office/officeart/2005/8/layout/hList1"/>
    <dgm:cxn modelId="{31D36C55-B632-4202-ADED-549891320CD1}" type="presOf" srcId="{7578EFB7-4826-4A1B-B7EC-259AAB65F94C}" destId="{C398404E-0711-44FD-A7E2-ABB6B59910BE}" srcOrd="0" destOrd="0" presId="urn:microsoft.com/office/officeart/2005/8/layout/hList1"/>
    <dgm:cxn modelId="{D83B0057-2BF3-4A31-93E2-2B3509B9D767}" type="presOf" srcId="{22AAAEC4-4701-4640-866C-B2FE626231A5}" destId="{83D9D482-BD00-4A76-BABB-F2E029EE3FE0}" srcOrd="0" destOrd="0" presId="urn:microsoft.com/office/officeart/2005/8/layout/hList1"/>
    <dgm:cxn modelId="{7B54F17F-8AF1-4836-A973-296752379510}" srcId="{7578EFB7-4826-4A1B-B7EC-259AAB65F94C}" destId="{4A6EAB1F-A61B-4B1D-9DDA-A78B69C59016}" srcOrd="2" destOrd="0" parTransId="{750A939E-2A2A-45F2-9E36-2B68F3AE16AC}" sibTransId="{2F6AE463-CEF8-4FC8-8FB1-AC5A445B07A9}"/>
    <dgm:cxn modelId="{BFC27388-AC43-4E95-8D3B-9C317316E5CC}" type="presOf" srcId="{195F05C2-C968-4588-A0E7-4F1B5E403402}" destId="{25869EC4-FE33-40B0-A33D-2B8477FF4A6E}" srcOrd="0" destOrd="1" presId="urn:microsoft.com/office/officeart/2005/8/layout/hList1"/>
    <dgm:cxn modelId="{9673818D-E1C8-4C96-83F4-B49674BB3919}" srcId="{A5B92B44-0531-4A1D-86AD-C50CAAE9584A}" destId="{E52F8AE5-6566-40F5-9AF5-385E6F832E11}" srcOrd="2" destOrd="0" parTransId="{48232861-2909-49D8-8403-48EBE2C32E53}" sibTransId="{346B792A-F71E-4DDA-A87E-188D3464EFE4}"/>
    <dgm:cxn modelId="{46223593-10B9-4238-A39B-0CCFC376DDEC}" srcId="{01E499DB-DE22-4AF8-87A5-F0DE64FCD9E5}" destId="{A5B92B44-0531-4A1D-86AD-C50CAAE9584A}" srcOrd="3" destOrd="0" parTransId="{6CEFFCF4-D3A3-4878-93FD-73B6DD1B4432}" sibTransId="{1666DC53-0E23-463C-94BD-8AC4FDBD0490}"/>
    <dgm:cxn modelId="{B01AC699-07C7-4DB0-B8E1-AB685BD6FD2C}" type="presOf" srcId="{01E499DB-DE22-4AF8-87A5-F0DE64FCD9E5}" destId="{5449F2AA-80F2-4443-B762-46EF11600057}" srcOrd="0" destOrd="0" presId="urn:microsoft.com/office/officeart/2005/8/layout/hList1"/>
    <dgm:cxn modelId="{E275F79E-4D4A-4F65-B5C7-63EE30846625}" srcId="{7578EFB7-4826-4A1B-B7EC-259AAB65F94C}" destId="{6AF8F9FA-A6D9-4481-84C3-AFF8A8A55CCB}" srcOrd="1" destOrd="0" parTransId="{1653221E-B3FB-4FCD-B87E-2AD9CE212255}" sibTransId="{C610BACF-73A4-4810-81E0-CDEABDA47F65}"/>
    <dgm:cxn modelId="{DEAEE7A4-F878-4F68-81B6-C233FC345001}" srcId="{3960625D-8CB4-453F-8098-45EC79D3FD16}" destId="{AD302E75-AEAD-46DB-90C5-AC2F6C1D8095}" srcOrd="1" destOrd="0" parTransId="{B223D95F-266C-452E-AA00-D02EE1598D00}" sibTransId="{56BB2B4A-6F27-4B98-BB65-11E996C6B5DE}"/>
    <dgm:cxn modelId="{49963AA9-BEEA-437E-B396-9B7685C9C379}" srcId="{0B189F4B-99CB-4FDC-806B-34E017A02824}" destId="{195F05C2-C968-4588-A0E7-4F1B5E403402}" srcOrd="1" destOrd="0" parTransId="{C2DA2A21-7075-4CE0-A1AA-EF49BE5817E9}" sibTransId="{BBC23702-F209-4453-BEAB-753236E6A38D}"/>
    <dgm:cxn modelId="{8C8407AB-85A4-4F19-967C-E063046C506A}" type="presOf" srcId="{F22F45B0-99BA-442B-A753-F96879C1581A}" destId="{F7446095-2FA9-40B2-B016-3346EE84C978}" srcOrd="0" destOrd="3" presId="urn:microsoft.com/office/officeart/2005/8/layout/hList1"/>
    <dgm:cxn modelId="{B80021B8-CAAC-44CF-9F26-90F5188558E3}" type="presOf" srcId="{A5B92B44-0531-4A1D-86AD-C50CAAE9584A}" destId="{FD026A36-4C4E-47DD-8DA9-8389F125DD43}" srcOrd="0" destOrd="0" presId="urn:microsoft.com/office/officeart/2005/8/layout/hList1"/>
    <dgm:cxn modelId="{5BBE16BC-F3E8-40DE-AF5D-ACD8386621FE}" type="presOf" srcId="{4A25E06B-0AA2-4848-925C-9CD38B95B6CB}" destId="{25869EC4-FE33-40B0-A33D-2B8477FF4A6E}" srcOrd="0" destOrd="2" presId="urn:microsoft.com/office/officeart/2005/8/layout/hList1"/>
    <dgm:cxn modelId="{AB317DBD-71B6-4636-843A-A75EA76BF3CE}" srcId="{3960625D-8CB4-453F-8098-45EC79D3FD16}" destId="{22AAAEC4-4701-4640-866C-B2FE626231A5}" srcOrd="0" destOrd="0" parTransId="{EF0256EB-3A70-4C6B-9C8A-3C48E3A437E9}" sibTransId="{2CD2EC22-0D0A-408A-992E-AE207CD63FF4}"/>
    <dgm:cxn modelId="{310325D3-AB31-45D9-9B15-3EFDDB159763}" type="presOf" srcId="{5D551FB6-DC84-4EC2-B5D4-2C2E27C9FA5E}" destId="{F7446095-2FA9-40B2-B016-3346EE84C978}" srcOrd="0" destOrd="0" presId="urn:microsoft.com/office/officeart/2005/8/layout/hList1"/>
    <dgm:cxn modelId="{F354B4E2-0A7A-41A9-98A9-389462C2DA78}" type="presOf" srcId="{6AF8F9FA-A6D9-4481-84C3-AFF8A8A55CCB}" destId="{BBA0FD54-F978-4C1C-B853-38F91863BC54}" srcOrd="0" destOrd="1" presId="urn:microsoft.com/office/officeart/2005/8/layout/hList1"/>
    <dgm:cxn modelId="{435DCFE5-BC70-49BE-8640-C24F149CEF8F}" type="presOf" srcId="{AD302E75-AEAD-46DB-90C5-AC2F6C1D8095}" destId="{83D9D482-BD00-4A76-BABB-F2E029EE3FE0}" srcOrd="0" destOrd="1" presId="urn:microsoft.com/office/officeart/2005/8/layout/hList1"/>
    <dgm:cxn modelId="{85ED4FF5-A626-453E-B6ED-D9D07F2DA01C}" srcId="{01E499DB-DE22-4AF8-87A5-F0DE64FCD9E5}" destId="{3960625D-8CB4-453F-8098-45EC79D3FD16}" srcOrd="0" destOrd="0" parTransId="{245802E5-B621-45B5-84B3-B4E00EC1F448}" sibTransId="{C9C4FE73-D127-423F-9713-1271AF2CC207}"/>
    <dgm:cxn modelId="{1959EAFD-C121-4FCA-B3E6-E25CB6D65631}" type="presOf" srcId="{4A6EAB1F-A61B-4B1D-9DDA-A78B69C59016}" destId="{BBA0FD54-F978-4C1C-B853-38F91863BC54}" srcOrd="0" destOrd="2" presId="urn:microsoft.com/office/officeart/2005/8/layout/hList1"/>
    <dgm:cxn modelId="{9577CBD8-D2E5-462B-B27C-54F1B6B94AFA}" type="presParOf" srcId="{5449F2AA-80F2-4443-B762-46EF11600057}" destId="{6D930487-CD76-42AA-A05E-BA53E12C1EF9}" srcOrd="0" destOrd="0" presId="urn:microsoft.com/office/officeart/2005/8/layout/hList1"/>
    <dgm:cxn modelId="{970DDA94-88DC-4949-BB80-2DD1EE26B0DF}" type="presParOf" srcId="{6D930487-CD76-42AA-A05E-BA53E12C1EF9}" destId="{A342E96C-C2A4-4D09-AC3C-FD07D79E268E}" srcOrd="0" destOrd="0" presId="urn:microsoft.com/office/officeart/2005/8/layout/hList1"/>
    <dgm:cxn modelId="{A026A364-AA87-4940-B4CD-67B128C33486}" type="presParOf" srcId="{6D930487-CD76-42AA-A05E-BA53E12C1EF9}" destId="{83D9D482-BD00-4A76-BABB-F2E029EE3FE0}" srcOrd="1" destOrd="0" presId="urn:microsoft.com/office/officeart/2005/8/layout/hList1"/>
    <dgm:cxn modelId="{AE9CE639-9EA1-4270-AFA3-69B782EF4696}" type="presParOf" srcId="{5449F2AA-80F2-4443-B762-46EF11600057}" destId="{A35156F5-621C-45D5-8950-4F95332353A0}" srcOrd="1" destOrd="0" presId="urn:microsoft.com/office/officeart/2005/8/layout/hList1"/>
    <dgm:cxn modelId="{18D7E91A-0CBC-475B-BD59-D9C393005DB3}" type="presParOf" srcId="{5449F2AA-80F2-4443-B762-46EF11600057}" destId="{7BB8FDF7-7617-45A5-8996-813E5BD81C38}" srcOrd="2" destOrd="0" presId="urn:microsoft.com/office/officeart/2005/8/layout/hList1"/>
    <dgm:cxn modelId="{1F21D28C-AE67-4D2B-A60D-9A3C5E500548}" type="presParOf" srcId="{7BB8FDF7-7617-45A5-8996-813E5BD81C38}" destId="{D3A37DED-4A69-42EF-B4E0-0042537944C0}" srcOrd="0" destOrd="0" presId="urn:microsoft.com/office/officeart/2005/8/layout/hList1"/>
    <dgm:cxn modelId="{FC8C9542-78EF-46A5-ADEA-7A82ADF6621F}" type="presParOf" srcId="{7BB8FDF7-7617-45A5-8996-813E5BD81C38}" destId="{25869EC4-FE33-40B0-A33D-2B8477FF4A6E}" srcOrd="1" destOrd="0" presId="urn:microsoft.com/office/officeart/2005/8/layout/hList1"/>
    <dgm:cxn modelId="{AA9DBBAC-578D-4EB8-B97E-A560B8EBF98D}" type="presParOf" srcId="{5449F2AA-80F2-4443-B762-46EF11600057}" destId="{9C5C5B78-E141-44DE-8C65-34F137024938}" srcOrd="3" destOrd="0" presId="urn:microsoft.com/office/officeart/2005/8/layout/hList1"/>
    <dgm:cxn modelId="{1677CE72-8D38-4A0A-9702-E21501C30984}" type="presParOf" srcId="{5449F2AA-80F2-4443-B762-46EF11600057}" destId="{1303A825-C825-4430-8E43-CF77F45B9BC7}" srcOrd="4" destOrd="0" presId="urn:microsoft.com/office/officeart/2005/8/layout/hList1"/>
    <dgm:cxn modelId="{E52422F2-06C3-4982-A489-B2FF64BB0F36}" type="presParOf" srcId="{1303A825-C825-4430-8E43-CF77F45B9BC7}" destId="{C398404E-0711-44FD-A7E2-ABB6B59910BE}" srcOrd="0" destOrd="0" presId="urn:microsoft.com/office/officeart/2005/8/layout/hList1"/>
    <dgm:cxn modelId="{44B40E70-1517-42CF-BCF1-1824A17F7242}" type="presParOf" srcId="{1303A825-C825-4430-8E43-CF77F45B9BC7}" destId="{BBA0FD54-F978-4C1C-B853-38F91863BC54}" srcOrd="1" destOrd="0" presId="urn:microsoft.com/office/officeart/2005/8/layout/hList1"/>
    <dgm:cxn modelId="{EE189D9E-06EC-4EDE-A778-0CF7035A8979}" type="presParOf" srcId="{5449F2AA-80F2-4443-B762-46EF11600057}" destId="{042EE216-D6FB-4248-BC08-76D2CD343A05}" srcOrd="5" destOrd="0" presId="urn:microsoft.com/office/officeart/2005/8/layout/hList1"/>
    <dgm:cxn modelId="{B48FA1E0-EA27-4FC5-B285-3AD84351E2EB}" type="presParOf" srcId="{5449F2AA-80F2-4443-B762-46EF11600057}" destId="{BCDA6A03-62C2-4A84-9DD1-8D50279A2068}" srcOrd="6" destOrd="0" presId="urn:microsoft.com/office/officeart/2005/8/layout/hList1"/>
    <dgm:cxn modelId="{BB94B5DD-19CD-405E-8FF9-EA3BB80231A5}" type="presParOf" srcId="{BCDA6A03-62C2-4A84-9DD1-8D50279A2068}" destId="{FD026A36-4C4E-47DD-8DA9-8389F125DD43}" srcOrd="0" destOrd="0" presId="urn:microsoft.com/office/officeart/2005/8/layout/hList1"/>
    <dgm:cxn modelId="{0CB1F428-8673-4436-AE30-F879C4013D61}" type="presParOf" srcId="{BCDA6A03-62C2-4A84-9DD1-8D50279A2068}" destId="{F7446095-2FA9-40B2-B016-3346EE84C97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59D79F-C557-4AB8-AE86-B772811F6BB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BO"/>
        </a:p>
      </dgm:t>
    </dgm:pt>
    <dgm:pt modelId="{3C2083C2-A06A-4869-9742-F329FC53E579}">
      <dgm:prSet phldrT="[Texto]" custT="1"/>
      <dgm:spPr/>
      <dgm:t>
        <a:bodyPr/>
        <a:lstStyle/>
        <a:p>
          <a:r>
            <a:rPr lang="es-419" sz="1200" dirty="0">
              <a:solidFill>
                <a:schemeClr val="bg1">
                  <a:lumMod val="10000"/>
                </a:schemeClr>
              </a:solidFill>
            </a:rPr>
            <a:t>Cuotas de Participación de Fondo de Inversión Cerrado</a:t>
          </a:r>
          <a:endParaRPr lang="es-BO" sz="1200" dirty="0">
            <a:solidFill>
              <a:schemeClr val="bg1">
                <a:lumMod val="10000"/>
              </a:schemeClr>
            </a:solidFill>
          </a:endParaRPr>
        </a:p>
      </dgm:t>
    </dgm:pt>
    <dgm:pt modelId="{9672B4A5-0E5B-44BD-852F-7322A002A08D}" type="parTrans" cxnId="{5198E9F1-2976-4DBB-AFCF-7831193F349E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08E8916B-E98F-404A-8455-09BD00E892AC}" type="sibTrans" cxnId="{5198E9F1-2976-4DBB-AFCF-7831193F349E}">
      <dgm:prSet custT="1"/>
      <dgm:spPr/>
      <dgm:t>
        <a:bodyPr/>
        <a:lstStyle/>
        <a:p>
          <a:endParaRPr lang="es-BO" sz="3200">
            <a:solidFill>
              <a:schemeClr val="bg1">
                <a:lumMod val="10000"/>
              </a:schemeClr>
            </a:solidFill>
          </a:endParaRPr>
        </a:p>
      </dgm:t>
    </dgm:pt>
    <dgm:pt modelId="{0B9A7772-9458-4837-8BA2-CE4C1C691C2B}">
      <dgm:prSet phldrT="[Texto]" custT="1"/>
      <dgm:spPr/>
      <dgm:t>
        <a:bodyPr/>
        <a:lstStyle/>
        <a:p>
          <a:r>
            <a:rPr lang="es-419" sz="1400" b="1" dirty="0">
              <a:solidFill>
                <a:schemeClr val="bg1">
                  <a:lumMod val="10000"/>
                </a:schemeClr>
              </a:solidFill>
            </a:rPr>
            <a:t>INSCRIPCIÓN Y COLOCACIÓN</a:t>
          </a:r>
          <a:endParaRPr lang="es-BO" sz="1400" b="1" dirty="0">
            <a:solidFill>
              <a:schemeClr val="bg1">
                <a:lumMod val="10000"/>
              </a:schemeClr>
            </a:solidFill>
          </a:endParaRPr>
        </a:p>
      </dgm:t>
    </dgm:pt>
    <dgm:pt modelId="{B113EE56-4508-4D95-9DBA-772E2F244665}" type="parTrans" cxnId="{B1D425AA-1A73-4B79-961F-F0BCD4B98338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FF8C1AD3-479E-4E5F-8652-2385C3B9CADA}" type="sibTrans" cxnId="{B1D425AA-1A73-4B79-961F-F0BCD4B98338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98FD675D-B690-4F1D-8D48-94FAA8B70EB7}">
      <dgm:prSet phldrT="[Texto]" custT="1"/>
      <dgm:spPr/>
      <dgm:t>
        <a:bodyPr/>
        <a:lstStyle/>
        <a:p>
          <a:r>
            <a:rPr lang="es-419" sz="1200" dirty="0">
              <a:solidFill>
                <a:schemeClr val="bg1">
                  <a:lumMod val="10000"/>
                </a:schemeClr>
              </a:solidFill>
            </a:rPr>
            <a:t>Valores de Titularización de un Patrimonio Autónomo</a:t>
          </a:r>
          <a:endParaRPr lang="es-BO" sz="1200" dirty="0">
            <a:solidFill>
              <a:schemeClr val="bg1">
                <a:lumMod val="10000"/>
              </a:schemeClr>
            </a:solidFill>
          </a:endParaRPr>
        </a:p>
      </dgm:t>
    </dgm:pt>
    <dgm:pt modelId="{FECA0CE4-039F-4D80-9580-29A4509E83DA}" type="parTrans" cxnId="{1523A94D-2526-4D9F-ADCD-34DB3605028B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55148C26-4E6C-4117-BCB9-0C6EC0D14315}" type="sibTrans" cxnId="{1523A94D-2526-4D9F-ADCD-34DB3605028B}">
      <dgm:prSet custT="1"/>
      <dgm:spPr/>
      <dgm:t>
        <a:bodyPr/>
        <a:lstStyle/>
        <a:p>
          <a:endParaRPr lang="es-BO" sz="3200">
            <a:solidFill>
              <a:schemeClr val="bg1">
                <a:lumMod val="10000"/>
              </a:schemeClr>
            </a:solidFill>
          </a:endParaRPr>
        </a:p>
      </dgm:t>
    </dgm:pt>
    <dgm:pt modelId="{4A561CC2-F57F-4FE0-8EB6-A888B2F34810}">
      <dgm:prSet phldrT="[Texto]" custT="1"/>
      <dgm:spPr/>
      <dgm:t>
        <a:bodyPr/>
        <a:lstStyle/>
        <a:p>
          <a:r>
            <a:rPr lang="es-419" sz="1400" b="1" dirty="0">
              <a:solidFill>
                <a:schemeClr val="bg1">
                  <a:lumMod val="10000"/>
                </a:schemeClr>
              </a:solidFill>
            </a:rPr>
            <a:t>INSCRIPCIÓN Y COLOCACIÓN</a:t>
          </a:r>
          <a:endParaRPr lang="es-BO" sz="1400" b="1" dirty="0">
            <a:solidFill>
              <a:schemeClr val="bg1">
                <a:lumMod val="10000"/>
              </a:schemeClr>
            </a:solidFill>
          </a:endParaRPr>
        </a:p>
      </dgm:t>
    </dgm:pt>
    <dgm:pt modelId="{ABC5070D-85D5-482C-AB29-8D36B8F89A8B}" type="parTrans" cxnId="{C497D7C8-CF47-40C3-9FA5-B2EF1C36A381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11C1432E-257E-435C-A774-8FEB12454936}" type="sibTrans" cxnId="{C497D7C8-CF47-40C3-9FA5-B2EF1C36A381}">
      <dgm:prSet/>
      <dgm:spPr/>
      <dgm:t>
        <a:bodyPr/>
        <a:lstStyle/>
        <a:p>
          <a:endParaRPr lang="es-BO" sz="1600">
            <a:solidFill>
              <a:schemeClr val="bg1">
                <a:lumMod val="10000"/>
              </a:schemeClr>
            </a:solidFill>
          </a:endParaRPr>
        </a:p>
      </dgm:t>
    </dgm:pt>
    <dgm:pt modelId="{819DCB88-1D4D-4C86-92EE-8C59E22DA88F}" type="pres">
      <dgm:prSet presAssocID="{2159D79F-C557-4AB8-AE86-B772811F6BBD}" presName="Name0" presStyleCnt="0">
        <dgm:presLayoutVars>
          <dgm:chMax/>
          <dgm:chPref/>
          <dgm:dir/>
          <dgm:animLvl val="lvl"/>
        </dgm:presLayoutVars>
      </dgm:prSet>
      <dgm:spPr/>
    </dgm:pt>
    <dgm:pt modelId="{92439D4B-D580-45A7-8DF1-26B38DA375D8}" type="pres">
      <dgm:prSet presAssocID="{3C2083C2-A06A-4869-9742-F329FC53E579}" presName="composite" presStyleCnt="0"/>
      <dgm:spPr/>
    </dgm:pt>
    <dgm:pt modelId="{34249245-EECB-46D9-9590-4DC2952B96B0}" type="pres">
      <dgm:prSet presAssocID="{3C2083C2-A06A-4869-9742-F329FC53E579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C4CF181B-3A1C-40E9-A150-CA1484CCB705}" type="pres">
      <dgm:prSet presAssocID="{3C2083C2-A06A-4869-9742-F329FC53E579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D6F1E94-624F-4C18-9313-3DB93B40FEF3}" type="pres">
      <dgm:prSet presAssocID="{3C2083C2-A06A-4869-9742-F329FC53E579}" presName="BalanceSpacing" presStyleCnt="0"/>
      <dgm:spPr/>
    </dgm:pt>
    <dgm:pt modelId="{5206B39F-BD89-464F-91D6-57E10865382A}" type="pres">
      <dgm:prSet presAssocID="{3C2083C2-A06A-4869-9742-F329FC53E579}" presName="BalanceSpacing1" presStyleCnt="0"/>
      <dgm:spPr/>
    </dgm:pt>
    <dgm:pt modelId="{0055E438-69B8-4295-BA8E-FFF5440457E7}" type="pres">
      <dgm:prSet presAssocID="{08E8916B-E98F-404A-8455-09BD00E892AC}" presName="Accent1Text" presStyleLbl="node1" presStyleIdx="1" presStyleCnt="4"/>
      <dgm:spPr/>
    </dgm:pt>
    <dgm:pt modelId="{54CE7C4D-0200-4285-81BE-1F520D94A887}" type="pres">
      <dgm:prSet presAssocID="{08E8916B-E98F-404A-8455-09BD00E892AC}" presName="spaceBetweenRectangles" presStyleCnt="0"/>
      <dgm:spPr/>
    </dgm:pt>
    <dgm:pt modelId="{F45ED05C-FAC7-4BF4-A1D1-1557C8C86490}" type="pres">
      <dgm:prSet presAssocID="{98FD675D-B690-4F1D-8D48-94FAA8B70EB7}" presName="composite" presStyleCnt="0"/>
      <dgm:spPr/>
    </dgm:pt>
    <dgm:pt modelId="{2AB99BE3-A8A1-4498-B970-9D53B2BFEB0A}" type="pres">
      <dgm:prSet presAssocID="{98FD675D-B690-4F1D-8D48-94FAA8B70EB7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580C9F2C-B45C-4DCB-AED4-69ACFB0FCF90}" type="pres">
      <dgm:prSet presAssocID="{98FD675D-B690-4F1D-8D48-94FAA8B70EB7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D6303E56-89C0-49EC-86D4-DD49254840D1}" type="pres">
      <dgm:prSet presAssocID="{98FD675D-B690-4F1D-8D48-94FAA8B70EB7}" presName="BalanceSpacing" presStyleCnt="0"/>
      <dgm:spPr/>
    </dgm:pt>
    <dgm:pt modelId="{892AA155-838F-4AED-9ECD-D73309F63013}" type="pres">
      <dgm:prSet presAssocID="{98FD675D-B690-4F1D-8D48-94FAA8B70EB7}" presName="BalanceSpacing1" presStyleCnt="0"/>
      <dgm:spPr/>
    </dgm:pt>
    <dgm:pt modelId="{A293953D-00BD-405A-9DBC-D4D436A2C4AF}" type="pres">
      <dgm:prSet presAssocID="{55148C26-4E6C-4117-BCB9-0C6EC0D14315}" presName="Accent1Text" presStyleLbl="node1" presStyleIdx="3" presStyleCnt="4"/>
      <dgm:spPr/>
    </dgm:pt>
  </dgm:ptLst>
  <dgm:cxnLst>
    <dgm:cxn modelId="{9D11361D-903C-4913-967E-878042B2D085}" type="presOf" srcId="{55148C26-4E6C-4117-BCB9-0C6EC0D14315}" destId="{A293953D-00BD-405A-9DBC-D4D436A2C4AF}" srcOrd="0" destOrd="0" presId="urn:microsoft.com/office/officeart/2008/layout/AlternatingHexagons"/>
    <dgm:cxn modelId="{1523A94D-2526-4D9F-ADCD-34DB3605028B}" srcId="{2159D79F-C557-4AB8-AE86-B772811F6BBD}" destId="{98FD675D-B690-4F1D-8D48-94FAA8B70EB7}" srcOrd="1" destOrd="0" parTransId="{FECA0CE4-039F-4D80-9580-29A4509E83DA}" sibTransId="{55148C26-4E6C-4117-BCB9-0C6EC0D14315}"/>
    <dgm:cxn modelId="{1E1A6A79-2402-4106-8544-AE6BB61DB07E}" type="presOf" srcId="{08E8916B-E98F-404A-8455-09BD00E892AC}" destId="{0055E438-69B8-4295-BA8E-FFF5440457E7}" srcOrd="0" destOrd="0" presId="urn:microsoft.com/office/officeart/2008/layout/AlternatingHexagons"/>
    <dgm:cxn modelId="{D5B84B8F-F9D0-4849-B373-609924315F28}" type="presOf" srcId="{2159D79F-C557-4AB8-AE86-B772811F6BBD}" destId="{819DCB88-1D4D-4C86-92EE-8C59E22DA88F}" srcOrd="0" destOrd="0" presId="urn:microsoft.com/office/officeart/2008/layout/AlternatingHexagons"/>
    <dgm:cxn modelId="{B1D425AA-1A73-4B79-961F-F0BCD4B98338}" srcId="{3C2083C2-A06A-4869-9742-F329FC53E579}" destId="{0B9A7772-9458-4837-8BA2-CE4C1C691C2B}" srcOrd="0" destOrd="0" parTransId="{B113EE56-4508-4D95-9DBA-772E2F244665}" sibTransId="{FF8C1AD3-479E-4E5F-8652-2385C3B9CADA}"/>
    <dgm:cxn modelId="{7C9ACBB2-CD66-4687-BD53-C88B59F861A4}" type="presOf" srcId="{0B9A7772-9458-4837-8BA2-CE4C1C691C2B}" destId="{C4CF181B-3A1C-40E9-A150-CA1484CCB705}" srcOrd="0" destOrd="0" presId="urn:microsoft.com/office/officeart/2008/layout/AlternatingHexagons"/>
    <dgm:cxn modelId="{C497D7C8-CF47-40C3-9FA5-B2EF1C36A381}" srcId="{98FD675D-B690-4F1D-8D48-94FAA8B70EB7}" destId="{4A561CC2-F57F-4FE0-8EB6-A888B2F34810}" srcOrd="0" destOrd="0" parTransId="{ABC5070D-85D5-482C-AB29-8D36B8F89A8B}" sibTransId="{11C1432E-257E-435C-A774-8FEB12454936}"/>
    <dgm:cxn modelId="{E4FA9DCD-1A0F-4116-AA06-5358AA3AD21E}" type="presOf" srcId="{98FD675D-B690-4F1D-8D48-94FAA8B70EB7}" destId="{2AB99BE3-A8A1-4498-B970-9D53B2BFEB0A}" srcOrd="0" destOrd="0" presId="urn:microsoft.com/office/officeart/2008/layout/AlternatingHexagons"/>
    <dgm:cxn modelId="{5198E9F1-2976-4DBB-AFCF-7831193F349E}" srcId="{2159D79F-C557-4AB8-AE86-B772811F6BBD}" destId="{3C2083C2-A06A-4869-9742-F329FC53E579}" srcOrd="0" destOrd="0" parTransId="{9672B4A5-0E5B-44BD-852F-7322A002A08D}" sibTransId="{08E8916B-E98F-404A-8455-09BD00E892AC}"/>
    <dgm:cxn modelId="{460583F5-3732-44E9-8E18-04A6FBFDA4C1}" type="presOf" srcId="{3C2083C2-A06A-4869-9742-F329FC53E579}" destId="{34249245-EECB-46D9-9590-4DC2952B96B0}" srcOrd="0" destOrd="0" presId="urn:microsoft.com/office/officeart/2008/layout/AlternatingHexagons"/>
    <dgm:cxn modelId="{8D979FFF-F824-4CC7-B6E1-8C81A0CD0409}" type="presOf" srcId="{4A561CC2-F57F-4FE0-8EB6-A888B2F34810}" destId="{580C9F2C-B45C-4DCB-AED4-69ACFB0FCF90}" srcOrd="0" destOrd="0" presId="urn:microsoft.com/office/officeart/2008/layout/AlternatingHexagons"/>
    <dgm:cxn modelId="{091554F3-1361-4CD9-8D07-8A3457332B61}" type="presParOf" srcId="{819DCB88-1D4D-4C86-92EE-8C59E22DA88F}" destId="{92439D4B-D580-45A7-8DF1-26B38DA375D8}" srcOrd="0" destOrd="0" presId="urn:microsoft.com/office/officeart/2008/layout/AlternatingHexagons"/>
    <dgm:cxn modelId="{593D56B7-AA47-4667-A044-8ED927C2A035}" type="presParOf" srcId="{92439D4B-D580-45A7-8DF1-26B38DA375D8}" destId="{34249245-EECB-46D9-9590-4DC2952B96B0}" srcOrd="0" destOrd="0" presId="urn:microsoft.com/office/officeart/2008/layout/AlternatingHexagons"/>
    <dgm:cxn modelId="{25446DFE-C8FE-4FF6-A136-2D85462FC600}" type="presParOf" srcId="{92439D4B-D580-45A7-8DF1-26B38DA375D8}" destId="{C4CF181B-3A1C-40E9-A150-CA1484CCB705}" srcOrd="1" destOrd="0" presId="urn:microsoft.com/office/officeart/2008/layout/AlternatingHexagons"/>
    <dgm:cxn modelId="{0909266F-53D1-4A39-8F6C-9E9D81E3D944}" type="presParOf" srcId="{92439D4B-D580-45A7-8DF1-26B38DA375D8}" destId="{3D6F1E94-624F-4C18-9313-3DB93B40FEF3}" srcOrd="2" destOrd="0" presId="urn:microsoft.com/office/officeart/2008/layout/AlternatingHexagons"/>
    <dgm:cxn modelId="{6FA7A192-F72B-412F-90C6-A768533D0418}" type="presParOf" srcId="{92439D4B-D580-45A7-8DF1-26B38DA375D8}" destId="{5206B39F-BD89-464F-91D6-57E10865382A}" srcOrd="3" destOrd="0" presId="urn:microsoft.com/office/officeart/2008/layout/AlternatingHexagons"/>
    <dgm:cxn modelId="{97159F73-58F7-48DC-B075-A5536DC410B0}" type="presParOf" srcId="{92439D4B-D580-45A7-8DF1-26B38DA375D8}" destId="{0055E438-69B8-4295-BA8E-FFF5440457E7}" srcOrd="4" destOrd="0" presId="urn:microsoft.com/office/officeart/2008/layout/AlternatingHexagons"/>
    <dgm:cxn modelId="{28A16001-C6D8-4E11-8702-3D0F9DEEB6B6}" type="presParOf" srcId="{819DCB88-1D4D-4C86-92EE-8C59E22DA88F}" destId="{54CE7C4D-0200-4285-81BE-1F520D94A887}" srcOrd="1" destOrd="0" presId="urn:microsoft.com/office/officeart/2008/layout/AlternatingHexagons"/>
    <dgm:cxn modelId="{AA405AF8-AEF8-4F37-AD7D-BD5ADD9204F0}" type="presParOf" srcId="{819DCB88-1D4D-4C86-92EE-8C59E22DA88F}" destId="{F45ED05C-FAC7-4BF4-A1D1-1557C8C86490}" srcOrd="2" destOrd="0" presId="urn:microsoft.com/office/officeart/2008/layout/AlternatingHexagons"/>
    <dgm:cxn modelId="{D4A7969E-7EB3-4A54-9180-81C7F946E0EE}" type="presParOf" srcId="{F45ED05C-FAC7-4BF4-A1D1-1557C8C86490}" destId="{2AB99BE3-A8A1-4498-B970-9D53B2BFEB0A}" srcOrd="0" destOrd="0" presId="urn:microsoft.com/office/officeart/2008/layout/AlternatingHexagons"/>
    <dgm:cxn modelId="{91BF0A6A-D5D4-4285-8AFA-0B4845E4AFA7}" type="presParOf" srcId="{F45ED05C-FAC7-4BF4-A1D1-1557C8C86490}" destId="{580C9F2C-B45C-4DCB-AED4-69ACFB0FCF90}" srcOrd="1" destOrd="0" presId="urn:microsoft.com/office/officeart/2008/layout/AlternatingHexagons"/>
    <dgm:cxn modelId="{07652559-F716-4A0D-BC89-A2CC9017C9F7}" type="presParOf" srcId="{F45ED05C-FAC7-4BF4-A1D1-1557C8C86490}" destId="{D6303E56-89C0-49EC-86D4-DD49254840D1}" srcOrd="2" destOrd="0" presId="urn:microsoft.com/office/officeart/2008/layout/AlternatingHexagons"/>
    <dgm:cxn modelId="{607486FB-4528-489F-86A2-6E5D036BF494}" type="presParOf" srcId="{F45ED05C-FAC7-4BF4-A1D1-1557C8C86490}" destId="{892AA155-838F-4AED-9ECD-D73309F63013}" srcOrd="3" destOrd="0" presId="urn:microsoft.com/office/officeart/2008/layout/AlternatingHexagons"/>
    <dgm:cxn modelId="{094FDB82-8130-4DDC-AC00-EC7A2E57A50F}" type="presParOf" srcId="{F45ED05C-FAC7-4BF4-A1D1-1557C8C86490}" destId="{A293953D-00BD-405A-9DBC-D4D436A2C4A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07CC78-B764-40A7-B128-FFEE19521DB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BO"/>
        </a:p>
      </dgm:t>
    </dgm:pt>
    <dgm:pt modelId="{94D9526E-96F1-490A-8096-1705694E4423}">
      <dgm:prSet phldrT="[Texto]" custT="1"/>
      <dgm:spPr/>
      <dgm:t>
        <a:bodyPr/>
        <a:lstStyle/>
        <a:p>
          <a:r>
            <a:rPr lang="es-419" sz="1800" b="1" dirty="0">
              <a:solidFill>
                <a:srgbClr val="000000"/>
              </a:solidFill>
            </a:rPr>
            <a:t>Servicios de Agente Pagador</a:t>
          </a:r>
          <a:endParaRPr lang="es-BO" sz="1800" b="1" dirty="0">
            <a:solidFill>
              <a:srgbClr val="000000"/>
            </a:solidFill>
          </a:endParaRPr>
        </a:p>
      </dgm:t>
    </dgm:pt>
    <dgm:pt modelId="{59E92D3D-6DEC-428A-935F-CA150B6661CD}" type="parTrans" cxnId="{41D00CC8-4886-4B1C-8078-0D1129487306}">
      <dgm:prSet/>
      <dgm:spPr/>
      <dgm:t>
        <a:bodyPr/>
        <a:lstStyle/>
        <a:p>
          <a:endParaRPr lang="es-BO" sz="1050" b="1"/>
        </a:p>
      </dgm:t>
    </dgm:pt>
    <dgm:pt modelId="{96A046D4-3538-42CC-8C48-E28A84FC42C4}" type="sibTrans" cxnId="{41D00CC8-4886-4B1C-8078-0D1129487306}">
      <dgm:prSet/>
      <dgm:spPr/>
      <dgm:t>
        <a:bodyPr/>
        <a:lstStyle/>
        <a:p>
          <a:endParaRPr lang="es-BO" sz="1050" b="1"/>
        </a:p>
      </dgm:t>
    </dgm:pt>
    <dgm:pt modelId="{C0271B8F-993A-4814-AD37-83C3D609FB9C}">
      <dgm:prSet phldrT="[Texto]" custT="1"/>
      <dgm:spPr/>
      <dgm:t>
        <a:bodyPr/>
        <a:lstStyle/>
        <a:p>
          <a:r>
            <a:rPr lang="es-419" sz="1800" b="1" dirty="0">
              <a:solidFill>
                <a:srgbClr val="FFFFFF"/>
              </a:solidFill>
            </a:rPr>
            <a:t>Servicio de Representante Común de Tenedores de Valores</a:t>
          </a:r>
          <a:endParaRPr lang="es-BO" sz="1800" b="1" dirty="0">
            <a:solidFill>
              <a:srgbClr val="FFFFFF"/>
            </a:solidFill>
          </a:endParaRPr>
        </a:p>
      </dgm:t>
    </dgm:pt>
    <dgm:pt modelId="{14C7CB3F-B1DA-4B74-8D9D-DCD86E9BA028}" type="parTrans" cxnId="{2CFE010A-273B-4AE7-B318-7977A9DD9FAD}">
      <dgm:prSet/>
      <dgm:spPr/>
      <dgm:t>
        <a:bodyPr/>
        <a:lstStyle/>
        <a:p>
          <a:endParaRPr lang="es-BO" sz="1050" b="1"/>
        </a:p>
      </dgm:t>
    </dgm:pt>
    <dgm:pt modelId="{5F254E9D-D71C-4660-8579-40FB6036D442}" type="sibTrans" cxnId="{2CFE010A-273B-4AE7-B318-7977A9DD9FAD}">
      <dgm:prSet/>
      <dgm:spPr/>
      <dgm:t>
        <a:bodyPr/>
        <a:lstStyle/>
        <a:p>
          <a:endParaRPr lang="es-BO" sz="1050" b="1"/>
        </a:p>
      </dgm:t>
    </dgm:pt>
    <dgm:pt modelId="{E2787434-4E07-4C08-B9A2-9976A23FAB78}" type="pres">
      <dgm:prSet presAssocID="{CC07CC78-B764-40A7-B128-FFEE19521DB9}" presName="Name0" presStyleCnt="0">
        <dgm:presLayoutVars>
          <dgm:chMax val="7"/>
          <dgm:chPref val="7"/>
          <dgm:dir/>
        </dgm:presLayoutVars>
      </dgm:prSet>
      <dgm:spPr/>
    </dgm:pt>
    <dgm:pt modelId="{7D7E8E98-D2C8-4443-8A02-E8BEE95886F3}" type="pres">
      <dgm:prSet presAssocID="{CC07CC78-B764-40A7-B128-FFEE19521DB9}" presName="Name1" presStyleCnt="0"/>
      <dgm:spPr/>
    </dgm:pt>
    <dgm:pt modelId="{22CB77EA-44D0-43B2-ADF7-16BB17A8E909}" type="pres">
      <dgm:prSet presAssocID="{CC07CC78-B764-40A7-B128-FFEE19521DB9}" presName="cycle" presStyleCnt="0"/>
      <dgm:spPr/>
    </dgm:pt>
    <dgm:pt modelId="{3A0642BA-9898-4B2D-A8BD-E38035127075}" type="pres">
      <dgm:prSet presAssocID="{CC07CC78-B764-40A7-B128-FFEE19521DB9}" presName="srcNode" presStyleLbl="node1" presStyleIdx="0" presStyleCnt="2"/>
      <dgm:spPr/>
    </dgm:pt>
    <dgm:pt modelId="{20050763-8CC6-4B44-A053-870503D60E1E}" type="pres">
      <dgm:prSet presAssocID="{CC07CC78-B764-40A7-B128-FFEE19521DB9}" presName="conn" presStyleLbl="parChTrans1D2" presStyleIdx="0" presStyleCnt="1"/>
      <dgm:spPr/>
    </dgm:pt>
    <dgm:pt modelId="{D1A688E0-3123-4D04-936F-2C38329C1B44}" type="pres">
      <dgm:prSet presAssocID="{CC07CC78-B764-40A7-B128-FFEE19521DB9}" presName="extraNode" presStyleLbl="node1" presStyleIdx="0" presStyleCnt="2"/>
      <dgm:spPr/>
    </dgm:pt>
    <dgm:pt modelId="{7B36AB78-B7EE-435B-A605-88E125549055}" type="pres">
      <dgm:prSet presAssocID="{CC07CC78-B764-40A7-B128-FFEE19521DB9}" presName="dstNode" presStyleLbl="node1" presStyleIdx="0" presStyleCnt="2"/>
      <dgm:spPr/>
    </dgm:pt>
    <dgm:pt modelId="{30B00AE7-1045-4B37-9CB1-82233BD5CC26}" type="pres">
      <dgm:prSet presAssocID="{94D9526E-96F1-490A-8096-1705694E4423}" presName="text_1" presStyleLbl="node1" presStyleIdx="0" presStyleCnt="2">
        <dgm:presLayoutVars>
          <dgm:bulletEnabled val="1"/>
        </dgm:presLayoutVars>
      </dgm:prSet>
      <dgm:spPr/>
    </dgm:pt>
    <dgm:pt modelId="{403912F9-48B8-4662-8A01-68637A323519}" type="pres">
      <dgm:prSet presAssocID="{94D9526E-96F1-490A-8096-1705694E4423}" presName="accent_1" presStyleCnt="0"/>
      <dgm:spPr/>
    </dgm:pt>
    <dgm:pt modelId="{FDF7D821-55E6-4C0D-BD9C-A0B99C2C90C3}" type="pres">
      <dgm:prSet presAssocID="{94D9526E-96F1-490A-8096-1705694E4423}" presName="accentRepeatNode" presStyleLbl="solidFgAcc1" presStyleIdx="0" presStyleCnt="2"/>
      <dgm:spPr>
        <a:solidFill>
          <a:srgbClr val="FFFFFF"/>
        </a:solidFill>
      </dgm:spPr>
    </dgm:pt>
    <dgm:pt modelId="{D21BDAFC-B618-4B2E-84BE-014902D8FC4F}" type="pres">
      <dgm:prSet presAssocID="{C0271B8F-993A-4814-AD37-83C3D609FB9C}" presName="text_2" presStyleLbl="node1" presStyleIdx="1" presStyleCnt="2">
        <dgm:presLayoutVars>
          <dgm:bulletEnabled val="1"/>
        </dgm:presLayoutVars>
      </dgm:prSet>
      <dgm:spPr/>
    </dgm:pt>
    <dgm:pt modelId="{D0455906-5EEB-47A6-B733-EA8FD57FA942}" type="pres">
      <dgm:prSet presAssocID="{C0271B8F-993A-4814-AD37-83C3D609FB9C}" presName="accent_2" presStyleCnt="0"/>
      <dgm:spPr/>
    </dgm:pt>
    <dgm:pt modelId="{7C7B20DE-7D19-4D74-92A3-CA349E55FA0E}" type="pres">
      <dgm:prSet presAssocID="{C0271B8F-993A-4814-AD37-83C3D609FB9C}" presName="accentRepeatNode" presStyleLbl="solidFgAcc1" presStyleIdx="1" presStyleCnt="2"/>
      <dgm:spPr>
        <a:solidFill>
          <a:srgbClr val="FFFFFF"/>
        </a:solidFill>
      </dgm:spPr>
    </dgm:pt>
  </dgm:ptLst>
  <dgm:cxnLst>
    <dgm:cxn modelId="{2CFE010A-273B-4AE7-B318-7977A9DD9FAD}" srcId="{CC07CC78-B764-40A7-B128-FFEE19521DB9}" destId="{C0271B8F-993A-4814-AD37-83C3D609FB9C}" srcOrd="1" destOrd="0" parTransId="{14C7CB3F-B1DA-4B74-8D9D-DCD86E9BA028}" sibTransId="{5F254E9D-D71C-4660-8579-40FB6036D442}"/>
    <dgm:cxn modelId="{1104B4AE-2794-414B-92EA-772B4AA21F04}" type="presOf" srcId="{C0271B8F-993A-4814-AD37-83C3D609FB9C}" destId="{D21BDAFC-B618-4B2E-84BE-014902D8FC4F}" srcOrd="0" destOrd="0" presId="urn:microsoft.com/office/officeart/2008/layout/VerticalCurvedList"/>
    <dgm:cxn modelId="{04AF04C2-1B97-411C-8C85-36109E969400}" type="presOf" srcId="{CC07CC78-B764-40A7-B128-FFEE19521DB9}" destId="{E2787434-4E07-4C08-B9A2-9976A23FAB78}" srcOrd="0" destOrd="0" presId="urn:microsoft.com/office/officeart/2008/layout/VerticalCurvedList"/>
    <dgm:cxn modelId="{CF4C7FC6-83A1-4EF3-94A2-8109E075E0C2}" type="presOf" srcId="{96A046D4-3538-42CC-8C48-E28A84FC42C4}" destId="{20050763-8CC6-4B44-A053-870503D60E1E}" srcOrd="0" destOrd="0" presId="urn:microsoft.com/office/officeart/2008/layout/VerticalCurvedList"/>
    <dgm:cxn modelId="{41D00CC8-4886-4B1C-8078-0D1129487306}" srcId="{CC07CC78-B764-40A7-B128-FFEE19521DB9}" destId="{94D9526E-96F1-490A-8096-1705694E4423}" srcOrd="0" destOrd="0" parTransId="{59E92D3D-6DEC-428A-935F-CA150B6661CD}" sibTransId="{96A046D4-3538-42CC-8C48-E28A84FC42C4}"/>
    <dgm:cxn modelId="{D63F32E8-8993-47F8-BC7F-70B84324841F}" type="presOf" srcId="{94D9526E-96F1-490A-8096-1705694E4423}" destId="{30B00AE7-1045-4B37-9CB1-82233BD5CC26}" srcOrd="0" destOrd="0" presId="urn:microsoft.com/office/officeart/2008/layout/VerticalCurvedList"/>
    <dgm:cxn modelId="{7C6708AA-BB6F-4BCB-AC18-B642F7B516E1}" type="presParOf" srcId="{E2787434-4E07-4C08-B9A2-9976A23FAB78}" destId="{7D7E8E98-D2C8-4443-8A02-E8BEE95886F3}" srcOrd="0" destOrd="0" presId="urn:microsoft.com/office/officeart/2008/layout/VerticalCurvedList"/>
    <dgm:cxn modelId="{92040FF8-62EE-4906-9D80-2E693FB0A6CD}" type="presParOf" srcId="{7D7E8E98-D2C8-4443-8A02-E8BEE95886F3}" destId="{22CB77EA-44D0-43B2-ADF7-16BB17A8E909}" srcOrd="0" destOrd="0" presId="urn:microsoft.com/office/officeart/2008/layout/VerticalCurvedList"/>
    <dgm:cxn modelId="{8FEE01A3-C616-4DD9-B710-C8706C68E1BB}" type="presParOf" srcId="{22CB77EA-44D0-43B2-ADF7-16BB17A8E909}" destId="{3A0642BA-9898-4B2D-A8BD-E38035127075}" srcOrd="0" destOrd="0" presId="urn:microsoft.com/office/officeart/2008/layout/VerticalCurvedList"/>
    <dgm:cxn modelId="{67B318AE-FE83-4861-AF2B-DD5F59B043EE}" type="presParOf" srcId="{22CB77EA-44D0-43B2-ADF7-16BB17A8E909}" destId="{20050763-8CC6-4B44-A053-870503D60E1E}" srcOrd="1" destOrd="0" presId="urn:microsoft.com/office/officeart/2008/layout/VerticalCurvedList"/>
    <dgm:cxn modelId="{1F2751E9-DE5B-489E-9526-10613D4EEF92}" type="presParOf" srcId="{22CB77EA-44D0-43B2-ADF7-16BB17A8E909}" destId="{D1A688E0-3123-4D04-936F-2C38329C1B44}" srcOrd="2" destOrd="0" presId="urn:microsoft.com/office/officeart/2008/layout/VerticalCurvedList"/>
    <dgm:cxn modelId="{EB821706-86DB-43EB-B281-4E1B7A611105}" type="presParOf" srcId="{22CB77EA-44D0-43B2-ADF7-16BB17A8E909}" destId="{7B36AB78-B7EE-435B-A605-88E125549055}" srcOrd="3" destOrd="0" presId="urn:microsoft.com/office/officeart/2008/layout/VerticalCurvedList"/>
    <dgm:cxn modelId="{5F7AD922-FA1A-4645-B0CA-EC46D57BC5B8}" type="presParOf" srcId="{7D7E8E98-D2C8-4443-8A02-E8BEE95886F3}" destId="{30B00AE7-1045-4B37-9CB1-82233BD5CC26}" srcOrd="1" destOrd="0" presId="urn:microsoft.com/office/officeart/2008/layout/VerticalCurvedList"/>
    <dgm:cxn modelId="{5CF43954-9000-4DF4-8D29-BA04E4E3C969}" type="presParOf" srcId="{7D7E8E98-D2C8-4443-8A02-E8BEE95886F3}" destId="{403912F9-48B8-4662-8A01-68637A323519}" srcOrd="2" destOrd="0" presId="urn:microsoft.com/office/officeart/2008/layout/VerticalCurvedList"/>
    <dgm:cxn modelId="{DD09DFD3-F1EB-4CB0-A164-3A165456DE4A}" type="presParOf" srcId="{403912F9-48B8-4662-8A01-68637A323519}" destId="{FDF7D821-55E6-4C0D-BD9C-A0B99C2C90C3}" srcOrd="0" destOrd="0" presId="urn:microsoft.com/office/officeart/2008/layout/VerticalCurvedList"/>
    <dgm:cxn modelId="{AE23C965-BB75-455F-B7F6-E6B899029E87}" type="presParOf" srcId="{7D7E8E98-D2C8-4443-8A02-E8BEE95886F3}" destId="{D21BDAFC-B618-4B2E-84BE-014902D8FC4F}" srcOrd="3" destOrd="0" presId="urn:microsoft.com/office/officeart/2008/layout/VerticalCurvedList"/>
    <dgm:cxn modelId="{74179F7F-7516-4019-A5D3-40E87986D82F}" type="presParOf" srcId="{7D7E8E98-D2C8-4443-8A02-E8BEE95886F3}" destId="{D0455906-5EEB-47A6-B733-EA8FD57FA942}" srcOrd="4" destOrd="0" presId="urn:microsoft.com/office/officeart/2008/layout/VerticalCurvedList"/>
    <dgm:cxn modelId="{80FB0112-AE26-4543-9A73-EB7906F4E19A}" type="presParOf" srcId="{D0455906-5EEB-47A6-B733-EA8FD57FA942}" destId="{7C7B20DE-7D19-4D74-92A3-CA349E55FA0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B843474-3F46-4AFC-8668-A4DAA7170FB3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BO"/>
        </a:p>
      </dgm:t>
    </dgm:pt>
    <dgm:pt modelId="{F4E0FF97-CBC5-436B-A49D-8AF3D6017523}">
      <dgm:prSet phldrT="[Texto]"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Media de antigüedad: </a:t>
          </a:r>
          <a:r>
            <a:rPr lang="es-MX" b="1" dirty="0">
              <a:latin typeface="Montserrat" panose="00000500000000000000" pitchFamily="2" charset="0"/>
            </a:rPr>
            <a:t>4,6 años</a:t>
          </a:r>
          <a:endParaRPr lang="es-BO" dirty="0"/>
        </a:p>
      </dgm:t>
    </dgm:pt>
    <dgm:pt modelId="{C5E5B7DF-4330-40E5-9929-3819A1723116}" type="parTrans" cxnId="{DB69E88F-E913-483C-8603-C94C633128AD}">
      <dgm:prSet/>
      <dgm:spPr/>
      <dgm:t>
        <a:bodyPr/>
        <a:lstStyle/>
        <a:p>
          <a:endParaRPr lang="es-BO"/>
        </a:p>
      </dgm:t>
    </dgm:pt>
    <dgm:pt modelId="{CDCBAFED-E768-4791-BC1C-D80C4A9F8FF1}" type="sibTrans" cxnId="{DB69E88F-E913-483C-8603-C94C633128AD}">
      <dgm:prSet/>
      <dgm:spPr/>
      <dgm:t>
        <a:bodyPr/>
        <a:lstStyle/>
        <a:p>
          <a:endParaRPr lang="es-BO"/>
        </a:p>
      </dgm:t>
    </dgm:pt>
    <dgm:pt modelId="{C1F19EAA-040E-411D-9F14-9710FEFE8A1B}">
      <dgm:prSet phldrT="[Texto]"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Índice de rotación: </a:t>
          </a:r>
          <a:r>
            <a:rPr lang="es-MX" b="1" dirty="0">
              <a:latin typeface="Montserrat" panose="00000500000000000000" pitchFamily="2" charset="0"/>
            </a:rPr>
            <a:t>13%</a:t>
          </a:r>
          <a:endParaRPr lang="es-BO" dirty="0"/>
        </a:p>
      </dgm:t>
    </dgm:pt>
    <dgm:pt modelId="{F2DC82AF-08BE-4F93-940D-86B6B7578547}" type="parTrans" cxnId="{534F2F3B-A41A-4C9B-8479-EBF88329965D}">
      <dgm:prSet/>
      <dgm:spPr/>
      <dgm:t>
        <a:bodyPr/>
        <a:lstStyle/>
        <a:p>
          <a:endParaRPr lang="es-BO"/>
        </a:p>
      </dgm:t>
    </dgm:pt>
    <dgm:pt modelId="{306F45F5-F08D-4F28-961A-DD36EA014E46}" type="sibTrans" cxnId="{534F2F3B-A41A-4C9B-8479-EBF88329965D}">
      <dgm:prSet/>
      <dgm:spPr/>
      <dgm:t>
        <a:bodyPr/>
        <a:lstStyle/>
        <a:p>
          <a:endParaRPr lang="es-BO"/>
        </a:p>
      </dgm:t>
    </dgm:pt>
    <dgm:pt modelId="{609AEF28-D3DB-4106-A75F-3A7ADBDF8A68}">
      <dgm:prSet phldrT="[Texto]" custT="1"/>
      <dgm:spPr/>
      <dgm:t>
        <a:bodyPr/>
        <a:lstStyle/>
        <a:p>
          <a:r>
            <a:rPr lang="es-MX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Montserrat" panose="00000500000000000000" pitchFamily="2" charset="0"/>
              <a:ea typeface="+mn-ea"/>
              <a:cs typeface="+mn-cs"/>
            </a:rPr>
            <a:t>Personal activo: </a:t>
          </a:r>
          <a:r>
            <a:rPr lang="es-MX" sz="13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Montserrat" panose="00000500000000000000" pitchFamily="2" charset="0"/>
              <a:ea typeface="+mn-ea"/>
              <a:cs typeface="+mn-cs"/>
            </a:rPr>
            <a:t>23</a:t>
          </a:r>
          <a:endParaRPr lang="es-BO" sz="13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Montserrat" panose="00000500000000000000" pitchFamily="2" charset="0"/>
            <a:ea typeface="+mn-ea"/>
            <a:cs typeface="+mn-cs"/>
          </a:endParaRPr>
        </a:p>
      </dgm:t>
    </dgm:pt>
    <dgm:pt modelId="{8E5CB19A-6EBF-4EBA-8DAE-4F9FF671C932}" type="parTrans" cxnId="{B96B4889-9123-4E31-AE0F-8EBF8FC3ADC6}">
      <dgm:prSet/>
      <dgm:spPr/>
      <dgm:t>
        <a:bodyPr/>
        <a:lstStyle/>
        <a:p>
          <a:endParaRPr lang="es-BO"/>
        </a:p>
      </dgm:t>
    </dgm:pt>
    <dgm:pt modelId="{99E39BD5-824F-4404-A4C9-6532A6D661C8}" type="sibTrans" cxnId="{B96B4889-9123-4E31-AE0F-8EBF8FC3ADC6}">
      <dgm:prSet/>
      <dgm:spPr/>
      <dgm:t>
        <a:bodyPr/>
        <a:lstStyle/>
        <a:p>
          <a:endParaRPr lang="es-BO"/>
        </a:p>
      </dgm:t>
    </dgm:pt>
    <dgm:pt modelId="{394DF25D-474B-4174-972A-A7BE957E0AA2}" type="pres">
      <dgm:prSet presAssocID="{CB843474-3F46-4AFC-8668-A4DAA7170FB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0FBD8EB-7528-4840-B2BC-4DEA3AD4B3C2}" type="pres">
      <dgm:prSet presAssocID="{F4E0FF97-CBC5-436B-A49D-8AF3D6017523}" presName="Accent1" presStyleCnt="0"/>
      <dgm:spPr/>
    </dgm:pt>
    <dgm:pt modelId="{3D7ADEA3-8CD1-4C2C-B0DE-CF7D3CE7DC1A}" type="pres">
      <dgm:prSet presAssocID="{F4E0FF97-CBC5-436B-A49D-8AF3D6017523}" presName="Accent" presStyleLbl="node1" presStyleIdx="0" presStyleCnt="3"/>
      <dgm:spPr/>
    </dgm:pt>
    <dgm:pt modelId="{CE804AAA-74D3-48FB-B944-4DA4A1DDD961}" type="pres">
      <dgm:prSet presAssocID="{F4E0FF97-CBC5-436B-A49D-8AF3D6017523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0E89AC3F-9910-4547-B0D9-66D74691171B}" type="pres">
      <dgm:prSet presAssocID="{C1F19EAA-040E-411D-9F14-9710FEFE8A1B}" presName="Accent2" presStyleCnt="0"/>
      <dgm:spPr/>
    </dgm:pt>
    <dgm:pt modelId="{973C9CB3-9CAF-4469-B53E-EE7AE67D750C}" type="pres">
      <dgm:prSet presAssocID="{C1F19EAA-040E-411D-9F14-9710FEFE8A1B}" presName="Accent" presStyleLbl="node1" presStyleIdx="1" presStyleCnt="3"/>
      <dgm:spPr/>
    </dgm:pt>
    <dgm:pt modelId="{A4E70704-4098-4DDD-B1A6-E8BF0CC7DFAD}" type="pres">
      <dgm:prSet presAssocID="{C1F19EAA-040E-411D-9F14-9710FEFE8A1B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CD6B50BF-EE22-4A1C-BD6D-C575EC1F3AB9}" type="pres">
      <dgm:prSet presAssocID="{609AEF28-D3DB-4106-A75F-3A7ADBDF8A68}" presName="Accent3" presStyleCnt="0"/>
      <dgm:spPr/>
    </dgm:pt>
    <dgm:pt modelId="{ECD6E8BA-1CE3-4004-9227-E70965D547EE}" type="pres">
      <dgm:prSet presAssocID="{609AEF28-D3DB-4106-A75F-3A7ADBDF8A68}" presName="Accent" presStyleLbl="node1" presStyleIdx="2" presStyleCnt="3"/>
      <dgm:spPr/>
    </dgm:pt>
    <dgm:pt modelId="{5ECE5125-3F33-4A96-A308-21866343B4BC}" type="pres">
      <dgm:prSet presAssocID="{609AEF28-D3DB-4106-A75F-3A7ADBDF8A68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534F2F3B-A41A-4C9B-8479-EBF88329965D}" srcId="{CB843474-3F46-4AFC-8668-A4DAA7170FB3}" destId="{C1F19EAA-040E-411D-9F14-9710FEFE8A1B}" srcOrd="1" destOrd="0" parTransId="{F2DC82AF-08BE-4F93-940D-86B6B7578547}" sibTransId="{306F45F5-F08D-4F28-961A-DD36EA014E46}"/>
    <dgm:cxn modelId="{509F2F5D-14FF-4793-8B8A-C41A2081C76E}" type="presOf" srcId="{CB843474-3F46-4AFC-8668-A4DAA7170FB3}" destId="{394DF25D-474B-4174-972A-A7BE957E0AA2}" srcOrd="0" destOrd="0" presId="urn:microsoft.com/office/officeart/2009/layout/CircleArrowProcess"/>
    <dgm:cxn modelId="{86C3CC7B-B1D6-4384-91CF-21E0ABAE0D71}" type="presOf" srcId="{C1F19EAA-040E-411D-9F14-9710FEFE8A1B}" destId="{A4E70704-4098-4DDD-B1A6-E8BF0CC7DFAD}" srcOrd="0" destOrd="0" presId="urn:microsoft.com/office/officeart/2009/layout/CircleArrowProcess"/>
    <dgm:cxn modelId="{B96B4889-9123-4E31-AE0F-8EBF8FC3ADC6}" srcId="{CB843474-3F46-4AFC-8668-A4DAA7170FB3}" destId="{609AEF28-D3DB-4106-A75F-3A7ADBDF8A68}" srcOrd="2" destOrd="0" parTransId="{8E5CB19A-6EBF-4EBA-8DAE-4F9FF671C932}" sibTransId="{99E39BD5-824F-4404-A4C9-6532A6D661C8}"/>
    <dgm:cxn modelId="{DB69E88F-E913-483C-8603-C94C633128AD}" srcId="{CB843474-3F46-4AFC-8668-A4DAA7170FB3}" destId="{F4E0FF97-CBC5-436B-A49D-8AF3D6017523}" srcOrd="0" destOrd="0" parTransId="{C5E5B7DF-4330-40E5-9929-3819A1723116}" sibTransId="{CDCBAFED-E768-4791-BC1C-D80C4A9F8FF1}"/>
    <dgm:cxn modelId="{5D768FDB-4E05-440B-85CC-7F02F78D796A}" type="presOf" srcId="{F4E0FF97-CBC5-436B-A49D-8AF3D6017523}" destId="{CE804AAA-74D3-48FB-B944-4DA4A1DDD961}" srcOrd="0" destOrd="0" presId="urn:microsoft.com/office/officeart/2009/layout/CircleArrowProcess"/>
    <dgm:cxn modelId="{A6C03CE0-90B8-4612-8E2B-ABF6CBA257B3}" type="presOf" srcId="{609AEF28-D3DB-4106-A75F-3A7ADBDF8A68}" destId="{5ECE5125-3F33-4A96-A308-21866343B4BC}" srcOrd="0" destOrd="0" presId="urn:microsoft.com/office/officeart/2009/layout/CircleArrowProcess"/>
    <dgm:cxn modelId="{456420FF-47DF-4E34-9F61-7AC1ABC928B6}" type="presParOf" srcId="{394DF25D-474B-4174-972A-A7BE957E0AA2}" destId="{20FBD8EB-7528-4840-B2BC-4DEA3AD4B3C2}" srcOrd="0" destOrd="0" presId="urn:microsoft.com/office/officeart/2009/layout/CircleArrowProcess"/>
    <dgm:cxn modelId="{F1B7336B-E691-43F3-A4D5-62843EA75CBB}" type="presParOf" srcId="{20FBD8EB-7528-4840-B2BC-4DEA3AD4B3C2}" destId="{3D7ADEA3-8CD1-4C2C-B0DE-CF7D3CE7DC1A}" srcOrd="0" destOrd="0" presId="urn:microsoft.com/office/officeart/2009/layout/CircleArrowProcess"/>
    <dgm:cxn modelId="{720131F9-B703-48B3-B2A6-EF5538F921C8}" type="presParOf" srcId="{394DF25D-474B-4174-972A-A7BE957E0AA2}" destId="{CE804AAA-74D3-48FB-B944-4DA4A1DDD961}" srcOrd="1" destOrd="0" presId="urn:microsoft.com/office/officeart/2009/layout/CircleArrowProcess"/>
    <dgm:cxn modelId="{F27F40B0-AC35-4CC5-AC20-F00F62350F35}" type="presParOf" srcId="{394DF25D-474B-4174-972A-A7BE957E0AA2}" destId="{0E89AC3F-9910-4547-B0D9-66D74691171B}" srcOrd="2" destOrd="0" presId="urn:microsoft.com/office/officeart/2009/layout/CircleArrowProcess"/>
    <dgm:cxn modelId="{095F1407-C375-43B0-8870-13C9CE53DB8B}" type="presParOf" srcId="{0E89AC3F-9910-4547-B0D9-66D74691171B}" destId="{973C9CB3-9CAF-4469-B53E-EE7AE67D750C}" srcOrd="0" destOrd="0" presId="urn:microsoft.com/office/officeart/2009/layout/CircleArrowProcess"/>
    <dgm:cxn modelId="{EFD4F2EB-5BA6-4ECD-9200-5A815579E8A8}" type="presParOf" srcId="{394DF25D-474B-4174-972A-A7BE957E0AA2}" destId="{A4E70704-4098-4DDD-B1A6-E8BF0CC7DFAD}" srcOrd="3" destOrd="0" presId="urn:microsoft.com/office/officeart/2009/layout/CircleArrowProcess"/>
    <dgm:cxn modelId="{DD79112E-B068-4B6A-BA98-D8F8568D12E0}" type="presParOf" srcId="{394DF25D-474B-4174-972A-A7BE957E0AA2}" destId="{CD6B50BF-EE22-4A1C-BD6D-C575EC1F3AB9}" srcOrd="4" destOrd="0" presId="urn:microsoft.com/office/officeart/2009/layout/CircleArrowProcess"/>
    <dgm:cxn modelId="{DAC600A3-5925-4874-B1E2-66351FC656CB}" type="presParOf" srcId="{CD6B50BF-EE22-4A1C-BD6D-C575EC1F3AB9}" destId="{ECD6E8BA-1CE3-4004-9227-E70965D547EE}" srcOrd="0" destOrd="0" presId="urn:microsoft.com/office/officeart/2009/layout/CircleArrowProcess"/>
    <dgm:cxn modelId="{41C80241-8151-490E-8008-80BC850E82C4}" type="presParOf" srcId="{394DF25D-474B-4174-972A-A7BE957E0AA2}" destId="{5ECE5125-3F33-4A96-A308-21866343B4B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78D49F-A4D6-4840-AAF0-7000520A78CB}">
      <dsp:nvSpPr>
        <dsp:cNvPr id="0" name=""/>
        <dsp:cNvSpPr/>
      </dsp:nvSpPr>
      <dsp:spPr>
        <a:xfrm>
          <a:off x="471863" y="-3693"/>
          <a:ext cx="4414334" cy="4414334"/>
        </a:xfrm>
        <a:prstGeom prst="circularArrow">
          <a:avLst>
            <a:gd name="adj1" fmla="val 5274"/>
            <a:gd name="adj2" fmla="val 312630"/>
            <a:gd name="adj3" fmla="val 14202528"/>
            <a:gd name="adj4" fmla="val 17142016"/>
            <a:gd name="adj5" fmla="val 5477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0664F-D6F7-476E-8A90-8F6751378DDE}">
      <dsp:nvSpPr>
        <dsp:cNvPr id="0" name=""/>
        <dsp:cNvSpPr/>
      </dsp:nvSpPr>
      <dsp:spPr>
        <a:xfrm>
          <a:off x="1866688" y="2713"/>
          <a:ext cx="1624685" cy="812342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300" kern="1200" dirty="0">
              <a:solidFill>
                <a:srgbClr val="F2F2F2"/>
              </a:solidFill>
              <a:latin typeface="Aileron Light"/>
              <a:ea typeface="+mn-ea"/>
              <a:cs typeface="+mn-cs"/>
            </a:rPr>
            <a:t>Inversionistas</a:t>
          </a:r>
        </a:p>
      </dsp:txBody>
      <dsp:txXfrm>
        <a:off x="1906343" y="42368"/>
        <a:ext cx="1545375" cy="733032"/>
      </dsp:txXfrm>
    </dsp:sp>
    <dsp:sp modelId="{CED88911-35DB-4DCC-B807-BC766D91D7EB}">
      <dsp:nvSpPr>
        <dsp:cNvPr id="0" name=""/>
        <dsp:cNvSpPr/>
      </dsp:nvSpPr>
      <dsp:spPr>
        <a:xfrm>
          <a:off x="3417570" y="898115"/>
          <a:ext cx="1624685" cy="812342"/>
        </a:xfrm>
        <a:prstGeom prst="roundRect">
          <a:avLst/>
        </a:prstGeom>
        <a:solidFill>
          <a:srgbClr val="4472C4">
            <a:hueOff val="-1470669"/>
            <a:satOff val="-2046"/>
            <a:lumOff val="-784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300" kern="1200">
              <a:solidFill>
                <a:srgbClr val="F2F2F2"/>
              </a:solidFill>
              <a:latin typeface="Aileron Light"/>
              <a:ea typeface="+mn-ea"/>
              <a:cs typeface="+mn-cs"/>
            </a:rPr>
            <a:t>Aperturan cuenta</a:t>
          </a:r>
          <a:endParaRPr lang="es-BO" sz="1300" kern="1200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sp:txBody>
      <dsp:txXfrm>
        <a:off x="3457225" y="937770"/>
        <a:ext cx="1545375" cy="733032"/>
      </dsp:txXfrm>
    </dsp:sp>
    <dsp:sp modelId="{774FCD16-0F26-495E-A7EA-4D2AC96B4D33}">
      <dsp:nvSpPr>
        <dsp:cNvPr id="0" name=""/>
        <dsp:cNvSpPr/>
      </dsp:nvSpPr>
      <dsp:spPr>
        <a:xfrm>
          <a:off x="3417570" y="2688921"/>
          <a:ext cx="1624685" cy="812342"/>
        </a:xfrm>
        <a:prstGeom prst="roundRect">
          <a:avLst/>
        </a:prstGeom>
        <a:solidFill>
          <a:srgbClr val="4472C4">
            <a:hueOff val="-2941338"/>
            <a:satOff val="-4091"/>
            <a:lumOff val="-1569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300" kern="1200">
              <a:solidFill>
                <a:srgbClr val="F2F2F2"/>
              </a:solidFill>
              <a:latin typeface="Aileron Light"/>
              <a:ea typeface="+mn-ea"/>
              <a:cs typeface="+mn-cs"/>
            </a:rPr>
            <a:t>Se emite la orden de inversión a ejecutar</a:t>
          </a:r>
          <a:endParaRPr lang="es-BO" sz="1300" kern="1200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sp:txBody>
      <dsp:txXfrm>
        <a:off x="3457225" y="2728576"/>
        <a:ext cx="1545375" cy="733032"/>
      </dsp:txXfrm>
    </dsp:sp>
    <dsp:sp modelId="{372D4EB7-77B5-4E3B-8740-84D470BA3482}">
      <dsp:nvSpPr>
        <dsp:cNvPr id="0" name=""/>
        <dsp:cNvSpPr/>
      </dsp:nvSpPr>
      <dsp:spPr>
        <a:xfrm>
          <a:off x="1866688" y="3584323"/>
          <a:ext cx="1624685" cy="812342"/>
        </a:xfrm>
        <a:prstGeom prst="roundRect">
          <a:avLst/>
        </a:prstGeom>
        <a:solidFill>
          <a:srgbClr val="4472C4">
            <a:hueOff val="-4412007"/>
            <a:satOff val="-6137"/>
            <a:lumOff val="-2353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300" kern="1200">
              <a:solidFill>
                <a:srgbClr val="F2F2F2"/>
              </a:solidFill>
              <a:latin typeface="Aileron Light"/>
              <a:ea typeface="+mn-ea"/>
              <a:cs typeface="+mn-cs"/>
            </a:rPr>
            <a:t>Se</a:t>
          </a:r>
          <a:r>
            <a:rPr lang="es-BO" sz="1300" kern="1200" baseline="0">
              <a:solidFill>
                <a:srgbClr val="F2F2F2"/>
              </a:solidFill>
              <a:latin typeface="Aileron Light"/>
              <a:ea typeface="+mn-ea"/>
              <a:cs typeface="+mn-cs"/>
            </a:rPr>
            <a:t> indica las oportunidades de inversión</a:t>
          </a:r>
          <a:endParaRPr lang="es-BO" sz="1300" kern="1200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sp:txBody>
      <dsp:txXfrm>
        <a:off x="1906343" y="3623978"/>
        <a:ext cx="1545375" cy="733032"/>
      </dsp:txXfrm>
    </dsp:sp>
    <dsp:sp modelId="{DF3B7B9A-DD0A-4B7C-A1D4-21CFB19ADA8D}">
      <dsp:nvSpPr>
        <dsp:cNvPr id="0" name=""/>
        <dsp:cNvSpPr/>
      </dsp:nvSpPr>
      <dsp:spPr>
        <a:xfrm>
          <a:off x="315805" y="2688921"/>
          <a:ext cx="1624685" cy="812342"/>
        </a:xfrm>
        <a:prstGeom prst="roundRect">
          <a:avLst/>
        </a:prstGeom>
        <a:solidFill>
          <a:srgbClr val="4472C4">
            <a:hueOff val="-5882676"/>
            <a:satOff val="-8182"/>
            <a:lumOff val="-3138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300" kern="1200">
              <a:solidFill>
                <a:srgbClr val="F2F2F2"/>
              </a:solidFill>
              <a:latin typeface="Aileron Light"/>
              <a:ea typeface="+mn-ea"/>
              <a:cs typeface="+mn-cs"/>
            </a:rPr>
            <a:t>Se realiza la inversión</a:t>
          </a:r>
          <a:endParaRPr lang="es-BO" sz="1300" kern="1200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sp:txBody>
      <dsp:txXfrm>
        <a:off x="355460" y="2728576"/>
        <a:ext cx="1545375" cy="733032"/>
      </dsp:txXfrm>
    </dsp:sp>
    <dsp:sp modelId="{F910800F-2CA6-421C-AE12-E5A07562E1C1}">
      <dsp:nvSpPr>
        <dsp:cNvPr id="0" name=""/>
        <dsp:cNvSpPr/>
      </dsp:nvSpPr>
      <dsp:spPr>
        <a:xfrm>
          <a:off x="315805" y="898115"/>
          <a:ext cx="1624685" cy="812342"/>
        </a:xfrm>
        <a:prstGeom prst="roundRect">
          <a:avLst/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300" kern="1200">
              <a:solidFill>
                <a:srgbClr val="F2F2F2"/>
              </a:solidFill>
              <a:latin typeface="Aileron Light"/>
              <a:ea typeface="+mn-ea"/>
              <a:cs typeface="+mn-cs"/>
            </a:rPr>
            <a:t>Se informa al cliente los resultados de la ejecución</a:t>
          </a:r>
          <a:endParaRPr lang="es-BO" sz="1300" kern="1200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sp:txBody>
      <dsp:txXfrm>
        <a:off x="355460" y="937770"/>
        <a:ext cx="1545375" cy="7330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4DCA1-7437-48CA-AC29-89D604C42754}">
      <dsp:nvSpPr>
        <dsp:cNvPr id="0" name=""/>
        <dsp:cNvSpPr/>
      </dsp:nvSpPr>
      <dsp:spPr>
        <a:xfrm>
          <a:off x="3320513" y="2716"/>
          <a:ext cx="1234377" cy="617188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100" kern="1200">
              <a:solidFill>
                <a:srgbClr val="F2F2F2"/>
              </a:solidFill>
              <a:latin typeface="Aileron Light"/>
              <a:ea typeface="+mn-ea"/>
              <a:cs typeface="+mn-cs"/>
            </a:rPr>
            <a:t>Análisis de emisor</a:t>
          </a:r>
          <a:endParaRPr lang="es-BO" sz="1100" kern="1200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sp:txBody>
      <dsp:txXfrm>
        <a:off x="3338590" y="20793"/>
        <a:ext cx="1198223" cy="581034"/>
      </dsp:txXfrm>
    </dsp:sp>
    <dsp:sp modelId="{290414C4-391C-45F0-90C3-1AAE88CAD478}">
      <dsp:nvSpPr>
        <dsp:cNvPr id="0" name=""/>
        <dsp:cNvSpPr/>
      </dsp:nvSpPr>
      <dsp:spPr>
        <a:xfrm rot="1800000">
          <a:off x="4499113" y="712749"/>
          <a:ext cx="641950" cy="216016"/>
        </a:xfrm>
        <a:prstGeom prst="leftRigh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BO" sz="900" kern="1200">
            <a:solidFill>
              <a:srgbClr val="FFFFFF"/>
            </a:solidFill>
            <a:latin typeface="Aileron Light"/>
            <a:ea typeface="+mn-ea"/>
            <a:cs typeface="+mn-cs"/>
          </a:endParaRPr>
        </a:p>
      </dsp:txBody>
      <dsp:txXfrm>
        <a:off x="4563918" y="755952"/>
        <a:ext cx="512340" cy="129610"/>
      </dsp:txXfrm>
    </dsp:sp>
    <dsp:sp modelId="{949978DA-7CDC-4BDD-A82F-BD65E7825CD3}">
      <dsp:nvSpPr>
        <dsp:cNvPr id="0" name=""/>
        <dsp:cNvSpPr/>
      </dsp:nvSpPr>
      <dsp:spPr>
        <a:xfrm>
          <a:off x="5085287" y="1021609"/>
          <a:ext cx="1234377" cy="617188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100" kern="1200">
              <a:solidFill>
                <a:srgbClr val="F2F2F2"/>
              </a:solidFill>
              <a:latin typeface="Aileron Light"/>
              <a:ea typeface="+mn-ea"/>
              <a:cs typeface="+mn-cs"/>
            </a:rPr>
            <a:t>Análisis de cartera del cliente</a:t>
          </a:r>
          <a:endParaRPr lang="es-BO" sz="1100" kern="1200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sp:txBody>
      <dsp:txXfrm>
        <a:off x="5103364" y="1039686"/>
        <a:ext cx="1198223" cy="581034"/>
      </dsp:txXfrm>
    </dsp:sp>
    <dsp:sp modelId="{7997B5DC-52FC-4DAB-B0E6-1230F689019B}">
      <dsp:nvSpPr>
        <dsp:cNvPr id="0" name=""/>
        <dsp:cNvSpPr/>
      </dsp:nvSpPr>
      <dsp:spPr>
        <a:xfrm rot="5400000">
          <a:off x="5381500" y="2241087"/>
          <a:ext cx="641950" cy="216016"/>
        </a:xfrm>
        <a:prstGeom prst="leftRigh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BO" sz="900" kern="1200">
            <a:solidFill>
              <a:srgbClr val="FFFFFF"/>
            </a:solidFill>
            <a:latin typeface="Aileron Light"/>
            <a:ea typeface="+mn-ea"/>
            <a:cs typeface="+mn-cs"/>
          </a:endParaRPr>
        </a:p>
      </dsp:txBody>
      <dsp:txXfrm>
        <a:off x="5446305" y="2284290"/>
        <a:ext cx="512340" cy="129610"/>
      </dsp:txXfrm>
    </dsp:sp>
    <dsp:sp modelId="{543A8237-C609-4B5D-A0A0-BFEB0BF5BD5D}">
      <dsp:nvSpPr>
        <dsp:cNvPr id="0" name=""/>
        <dsp:cNvSpPr/>
      </dsp:nvSpPr>
      <dsp:spPr>
        <a:xfrm>
          <a:off x="5085287" y="3059394"/>
          <a:ext cx="1234377" cy="617188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100" kern="1200" dirty="0" err="1">
              <a:solidFill>
                <a:srgbClr val="F2F2F2"/>
              </a:solidFill>
              <a:latin typeface="Aileron Light"/>
              <a:ea typeface="+mn-ea"/>
              <a:cs typeface="+mn-cs"/>
            </a:rPr>
            <a:t>Analisis</a:t>
          </a:r>
          <a:r>
            <a:rPr lang="es-BO" sz="1100" kern="1200" dirty="0">
              <a:solidFill>
                <a:srgbClr val="F2F2F2"/>
              </a:solidFill>
              <a:latin typeface="Aileron Light"/>
              <a:ea typeface="+mn-ea"/>
              <a:cs typeface="+mn-cs"/>
            </a:rPr>
            <a:t> de rendimientos</a:t>
          </a:r>
        </a:p>
      </dsp:txBody>
      <dsp:txXfrm>
        <a:off x="5103364" y="3077471"/>
        <a:ext cx="1198223" cy="581034"/>
      </dsp:txXfrm>
    </dsp:sp>
    <dsp:sp modelId="{FCE4961C-7CBE-42DD-8FA9-1B989BD770DA}">
      <dsp:nvSpPr>
        <dsp:cNvPr id="0" name=""/>
        <dsp:cNvSpPr/>
      </dsp:nvSpPr>
      <dsp:spPr>
        <a:xfrm rot="9000000">
          <a:off x="4499113" y="3769426"/>
          <a:ext cx="641950" cy="216016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BO" sz="900" kern="1200">
            <a:solidFill>
              <a:srgbClr val="FFFFFF"/>
            </a:solidFill>
            <a:latin typeface="Aileron Light"/>
            <a:ea typeface="+mn-ea"/>
            <a:cs typeface="+mn-cs"/>
          </a:endParaRPr>
        </a:p>
      </dsp:txBody>
      <dsp:txXfrm rot="10800000">
        <a:off x="4563918" y="3812629"/>
        <a:ext cx="512340" cy="129610"/>
      </dsp:txXfrm>
    </dsp:sp>
    <dsp:sp modelId="{E5F8D110-9789-46F2-B6CD-C022FBF3FCA0}">
      <dsp:nvSpPr>
        <dsp:cNvPr id="0" name=""/>
        <dsp:cNvSpPr/>
      </dsp:nvSpPr>
      <dsp:spPr>
        <a:xfrm>
          <a:off x="3320513" y="4078286"/>
          <a:ext cx="1234377" cy="617188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100" kern="1200">
              <a:solidFill>
                <a:srgbClr val="F2F2F2"/>
              </a:solidFill>
              <a:latin typeface="Aileron Light"/>
              <a:ea typeface="+mn-ea"/>
              <a:cs typeface="+mn-cs"/>
            </a:rPr>
            <a:t>Importancia de diversificación</a:t>
          </a:r>
          <a:endParaRPr lang="es-BO" sz="1100" kern="1200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sp:txBody>
      <dsp:txXfrm>
        <a:off x="3338590" y="4096363"/>
        <a:ext cx="1198223" cy="581034"/>
      </dsp:txXfrm>
    </dsp:sp>
    <dsp:sp modelId="{19289541-5D68-4F6C-B68A-A3720A8D8321}">
      <dsp:nvSpPr>
        <dsp:cNvPr id="0" name=""/>
        <dsp:cNvSpPr/>
      </dsp:nvSpPr>
      <dsp:spPr>
        <a:xfrm rot="12598695">
          <a:off x="2734215" y="3769800"/>
          <a:ext cx="641950" cy="216016"/>
        </a:xfrm>
        <a:prstGeom prst="leftRightArrow">
          <a:avLst>
            <a:gd name="adj1" fmla="val 60000"/>
            <a:gd name="adj2" fmla="val 5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BO" sz="900" kern="1200">
            <a:solidFill>
              <a:srgbClr val="FFFFFF"/>
            </a:solidFill>
            <a:latin typeface="Aileron Light"/>
            <a:ea typeface="+mn-ea"/>
            <a:cs typeface="+mn-cs"/>
          </a:endParaRPr>
        </a:p>
      </dsp:txBody>
      <dsp:txXfrm rot="10800000">
        <a:off x="2799020" y="3813003"/>
        <a:ext cx="512340" cy="129610"/>
      </dsp:txXfrm>
    </dsp:sp>
    <dsp:sp modelId="{BE353649-78FC-4B98-BABD-69D09C1B9045}">
      <dsp:nvSpPr>
        <dsp:cNvPr id="0" name=""/>
        <dsp:cNvSpPr/>
      </dsp:nvSpPr>
      <dsp:spPr>
        <a:xfrm>
          <a:off x="1555489" y="3060142"/>
          <a:ext cx="1234377" cy="617188"/>
        </a:xfrm>
        <a:prstGeom prst="roundRect">
          <a:avLst>
            <a:gd name="adj" fmla="val 1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100" kern="1200">
              <a:solidFill>
                <a:srgbClr val="F2F2F2"/>
              </a:solidFill>
              <a:latin typeface="Aileron Light"/>
              <a:ea typeface="+mn-ea"/>
              <a:cs typeface="+mn-cs"/>
            </a:rPr>
            <a:t>Equilibrio entre retorno obtenido y rendimiento total</a:t>
          </a:r>
          <a:endParaRPr lang="es-BO" sz="1100" kern="1200" dirty="0">
            <a:solidFill>
              <a:srgbClr val="F2F2F2"/>
            </a:solidFill>
            <a:latin typeface="Aileron Light"/>
            <a:ea typeface="+mn-ea"/>
            <a:cs typeface="+mn-cs"/>
          </a:endParaRPr>
        </a:p>
      </dsp:txBody>
      <dsp:txXfrm>
        <a:off x="1573566" y="3078219"/>
        <a:ext cx="1198223" cy="581034"/>
      </dsp:txXfrm>
    </dsp:sp>
    <dsp:sp modelId="{3D0D29C8-94DF-48B6-BD8D-B753E30BB175}">
      <dsp:nvSpPr>
        <dsp:cNvPr id="0" name=""/>
        <dsp:cNvSpPr/>
      </dsp:nvSpPr>
      <dsp:spPr>
        <a:xfrm rot="16199118">
          <a:off x="1851441" y="2241540"/>
          <a:ext cx="641950" cy="216016"/>
        </a:xfrm>
        <a:prstGeom prst="leftRightArrow">
          <a:avLst>
            <a:gd name="adj1" fmla="val 60000"/>
            <a:gd name="adj2" fmla="val 5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BO" sz="900" kern="1200">
            <a:solidFill>
              <a:srgbClr val="FFFFFF"/>
            </a:solidFill>
            <a:latin typeface="Aileron Light"/>
            <a:ea typeface="+mn-ea"/>
            <a:cs typeface="+mn-cs"/>
          </a:endParaRPr>
        </a:p>
      </dsp:txBody>
      <dsp:txXfrm rot="10800000">
        <a:off x="1916246" y="2284743"/>
        <a:ext cx="512340" cy="129610"/>
      </dsp:txXfrm>
    </dsp:sp>
    <dsp:sp modelId="{8AF43B86-5CA4-4015-B5D9-FF846E086EFC}">
      <dsp:nvSpPr>
        <dsp:cNvPr id="0" name=""/>
        <dsp:cNvSpPr/>
      </dsp:nvSpPr>
      <dsp:spPr>
        <a:xfrm>
          <a:off x="1554966" y="1021766"/>
          <a:ext cx="1234377" cy="617188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F2F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100" kern="1200" dirty="0">
              <a:solidFill>
                <a:srgbClr val="F2F2F2"/>
              </a:solidFill>
              <a:latin typeface="Aileron Light"/>
              <a:ea typeface="+mn-ea"/>
              <a:cs typeface="+mn-cs"/>
            </a:rPr>
            <a:t>Cliente indica decisión de inversión</a:t>
          </a:r>
        </a:p>
      </dsp:txBody>
      <dsp:txXfrm>
        <a:off x="1573043" y="1039843"/>
        <a:ext cx="1198223" cy="581034"/>
      </dsp:txXfrm>
    </dsp:sp>
    <dsp:sp modelId="{B89F81F6-852C-4C64-BD91-C31FEDD31E63}">
      <dsp:nvSpPr>
        <dsp:cNvPr id="0" name=""/>
        <dsp:cNvSpPr/>
      </dsp:nvSpPr>
      <dsp:spPr>
        <a:xfrm rot="19800422">
          <a:off x="2733953" y="712827"/>
          <a:ext cx="641950" cy="216016"/>
        </a:xfrm>
        <a:prstGeom prst="leftRigh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BO" sz="900" kern="1200">
            <a:solidFill>
              <a:srgbClr val="FFFFFF"/>
            </a:solidFill>
            <a:latin typeface="Aileron Light"/>
            <a:ea typeface="+mn-ea"/>
            <a:cs typeface="+mn-cs"/>
          </a:endParaRPr>
        </a:p>
      </dsp:txBody>
      <dsp:txXfrm>
        <a:off x="2798758" y="756030"/>
        <a:ext cx="512340" cy="1296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D089C-862D-4620-8E51-F6AF90012E3C}">
      <dsp:nvSpPr>
        <dsp:cNvPr id="0" name=""/>
        <dsp:cNvSpPr/>
      </dsp:nvSpPr>
      <dsp:spPr>
        <a:xfrm>
          <a:off x="1554" y="0"/>
          <a:ext cx="1780108" cy="52547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b="1" kern="1200" dirty="0"/>
            <a:t>FIRME COMPRA / VENTA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 D</a:t>
          </a:r>
          <a:r>
            <a:rPr lang="es-MX" sz="1300" b="0" i="0" kern="1200" dirty="0"/>
            <a:t>onde el valor pasa de un propietario a otro en forma definitiva y con todos los derechos que otorga.</a:t>
          </a:r>
          <a:endParaRPr lang="es-BO" sz="1300" kern="1200" dirty="0"/>
        </a:p>
      </dsp:txBody>
      <dsp:txXfrm>
        <a:off x="1554" y="2101905"/>
        <a:ext cx="1780108" cy="2101905"/>
      </dsp:txXfrm>
    </dsp:sp>
    <dsp:sp modelId="{E01E1C23-DB65-4D1E-B7A9-2F6FF05E0CC4}">
      <dsp:nvSpPr>
        <dsp:cNvPr id="0" name=""/>
        <dsp:cNvSpPr/>
      </dsp:nvSpPr>
      <dsp:spPr>
        <a:xfrm>
          <a:off x="54957" y="315285"/>
          <a:ext cx="1673302" cy="1749836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D41836-D8BB-4662-B09A-7AE26582720A}">
      <dsp:nvSpPr>
        <dsp:cNvPr id="0" name=""/>
        <dsp:cNvSpPr/>
      </dsp:nvSpPr>
      <dsp:spPr>
        <a:xfrm>
          <a:off x="1836620" y="0"/>
          <a:ext cx="1780108" cy="5254763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b="1" kern="1200" dirty="0"/>
            <a:t>REPORTO COMPRA/VENTA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b="0" i="0" kern="1200" dirty="0"/>
            <a:t>Operación de venta de un valor con pacto obligatorio de recompra por parte del vendedor, a un precio y en un plazo previamente acordados.</a:t>
          </a:r>
          <a:endParaRPr lang="es-BO" sz="1300" kern="1200" dirty="0"/>
        </a:p>
      </dsp:txBody>
      <dsp:txXfrm>
        <a:off x="1836620" y="2101905"/>
        <a:ext cx="1780108" cy="2101905"/>
      </dsp:txXfrm>
    </dsp:sp>
    <dsp:sp modelId="{E6F54386-B46A-4B04-981F-A7CE88F84FEA}">
      <dsp:nvSpPr>
        <dsp:cNvPr id="0" name=""/>
        <dsp:cNvSpPr/>
      </dsp:nvSpPr>
      <dsp:spPr>
        <a:xfrm>
          <a:off x="1888469" y="315285"/>
          <a:ext cx="1673302" cy="1749836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6DE5A-C69C-4165-A47A-332E518EE3F2}">
      <dsp:nvSpPr>
        <dsp:cNvPr id="0" name=""/>
        <dsp:cNvSpPr/>
      </dsp:nvSpPr>
      <dsp:spPr>
        <a:xfrm>
          <a:off x="144669" y="4203810"/>
          <a:ext cx="3327390" cy="788214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D089C-862D-4620-8E51-F6AF90012E3C}">
      <dsp:nvSpPr>
        <dsp:cNvPr id="0" name=""/>
        <dsp:cNvSpPr/>
      </dsp:nvSpPr>
      <dsp:spPr>
        <a:xfrm>
          <a:off x="1510" y="0"/>
          <a:ext cx="1730469" cy="52547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b="1" kern="1200" dirty="0"/>
            <a:t>RENTA FIJA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 </a:t>
          </a:r>
          <a:r>
            <a:rPr lang="es-MX" sz="1300" b="0" i="0" kern="1200" dirty="0"/>
            <a:t>Cuando la rentabilidad está previamente fijada o es determinable desde un inicio, consistiendo en este caso el riesgo sólo en la seguridad de su pago.</a:t>
          </a:r>
          <a:endParaRPr lang="es-BO" sz="1300" kern="1200" dirty="0"/>
        </a:p>
      </dsp:txBody>
      <dsp:txXfrm>
        <a:off x="1510" y="2101905"/>
        <a:ext cx="1730469" cy="2101905"/>
      </dsp:txXfrm>
    </dsp:sp>
    <dsp:sp modelId="{E01E1C23-DB65-4D1E-B7A9-2F6FF05E0CC4}">
      <dsp:nvSpPr>
        <dsp:cNvPr id="0" name=""/>
        <dsp:cNvSpPr/>
      </dsp:nvSpPr>
      <dsp:spPr>
        <a:xfrm>
          <a:off x="53424" y="315285"/>
          <a:ext cx="1626641" cy="174983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D41836-D8BB-4662-B09A-7AE26582720A}">
      <dsp:nvSpPr>
        <dsp:cNvPr id="0" name=""/>
        <dsp:cNvSpPr/>
      </dsp:nvSpPr>
      <dsp:spPr>
        <a:xfrm>
          <a:off x="1785400" y="0"/>
          <a:ext cx="1730469" cy="5254763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b="1" kern="1200" dirty="0"/>
            <a:t>RENTA VARIABLE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b="0" i="0" kern="1200" dirty="0"/>
            <a:t>Cuando la magnitud de la rentabilidad esperada no es segura ni fija desde un inicio y será, en todo caso, de acuerdo a los resultados de la actividad a la cual sea destinada la inversión.</a:t>
          </a:r>
          <a:endParaRPr lang="es-BO" sz="1300" kern="1200" dirty="0"/>
        </a:p>
      </dsp:txBody>
      <dsp:txXfrm>
        <a:off x="1785400" y="2101905"/>
        <a:ext cx="1730469" cy="2101905"/>
      </dsp:txXfrm>
    </dsp:sp>
    <dsp:sp modelId="{E6F54386-B46A-4B04-981F-A7CE88F84FEA}">
      <dsp:nvSpPr>
        <dsp:cNvPr id="0" name=""/>
        <dsp:cNvSpPr/>
      </dsp:nvSpPr>
      <dsp:spPr>
        <a:xfrm>
          <a:off x="1835808" y="315285"/>
          <a:ext cx="1626641" cy="174983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6DE5A-C69C-4165-A47A-332E518EE3F2}">
      <dsp:nvSpPr>
        <dsp:cNvPr id="0" name=""/>
        <dsp:cNvSpPr/>
      </dsp:nvSpPr>
      <dsp:spPr>
        <a:xfrm>
          <a:off x="140634" y="4203810"/>
          <a:ext cx="3234605" cy="788214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2E96C-C2A4-4D09-AC3C-FD07D79E268E}">
      <dsp:nvSpPr>
        <dsp:cNvPr id="0" name=""/>
        <dsp:cNvSpPr/>
      </dsp:nvSpPr>
      <dsp:spPr>
        <a:xfrm>
          <a:off x="4149" y="0"/>
          <a:ext cx="2495217" cy="18437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kern="1200"/>
            <a:t>PROGRAMA DE EMISIONES DE BONOS SUBORDINADOS “BONOS SUBORDINADOS BANCO UNIÓN I”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600" b="1" kern="1200"/>
            <a:t>BS 510 MM</a:t>
          </a:r>
          <a:endParaRPr lang="es-BO" sz="1600" b="1" kern="1200" dirty="0"/>
        </a:p>
      </dsp:txBody>
      <dsp:txXfrm>
        <a:off x="4149" y="0"/>
        <a:ext cx="2495217" cy="1843706"/>
      </dsp:txXfrm>
    </dsp:sp>
    <dsp:sp modelId="{83D9D482-BD00-4A76-BABB-F2E029EE3FE0}">
      <dsp:nvSpPr>
        <dsp:cNvPr id="0" name=""/>
        <dsp:cNvSpPr/>
      </dsp:nvSpPr>
      <dsp:spPr>
        <a:xfrm>
          <a:off x="4149" y="1821658"/>
          <a:ext cx="2495217" cy="229530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/>
            <a:t>Estructuración</a:t>
          </a:r>
          <a:endParaRPr lang="es-BO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/>
            <a:t>Inscripción</a:t>
          </a:r>
          <a:endParaRPr lang="es-BO" sz="1800" kern="1200" dirty="0"/>
        </a:p>
      </dsp:txBody>
      <dsp:txXfrm>
        <a:off x="4149" y="1821658"/>
        <a:ext cx="2495217" cy="2295308"/>
      </dsp:txXfrm>
    </dsp:sp>
    <dsp:sp modelId="{D3A37DED-4A69-42EF-B4E0-0042537944C0}">
      <dsp:nvSpPr>
        <dsp:cNvPr id="0" name=""/>
        <dsp:cNvSpPr/>
      </dsp:nvSpPr>
      <dsp:spPr>
        <a:xfrm>
          <a:off x="2848697" y="0"/>
          <a:ext cx="2495217" cy="1843706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kern="1200"/>
            <a:t>EMISIÓN DE BONOS SUBORDINADOS DENTRO DE UN PROGRAMA “BONOS SUBORDINADOS BANCO UNIÓN I – EMISIÓN 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kern="1200"/>
            <a:t>BS 170 MM</a:t>
          </a:r>
          <a:endParaRPr lang="es-BO" sz="1600" b="1" kern="1200" dirty="0"/>
        </a:p>
      </dsp:txBody>
      <dsp:txXfrm>
        <a:off x="2848697" y="0"/>
        <a:ext cx="2495217" cy="1843706"/>
      </dsp:txXfrm>
    </dsp:sp>
    <dsp:sp modelId="{25869EC4-FE33-40B0-A33D-2B8477FF4A6E}">
      <dsp:nvSpPr>
        <dsp:cNvPr id="0" name=""/>
        <dsp:cNvSpPr/>
      </dsp:nvSpPr>
      <dsp:spPr>
        <a:xfrm>
          <a:off x="2848697" y="1821658"/>
          <a:ext cx="2495217" cy="2295308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/>
            <a:t>Estructuración</a:t>
          </a:r>
          <a:endParaRPr lang="es-BO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/>
            <a:t>Inscripción</a:t>
          </a:r>
          <a:endParaRPr lang="es-BO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/>
            <a:t>Colocación</a:t>
          </a:r>
          <a:endParaRPr lang="es-BO" sz="1800" kern="1200" dirty="0"/>
        </a:p>
      </dsp:txBody>
      <dsp:txXfrm>
        <a:off x="2848697" y="1821658"/>
        <a:ext cx="2495217" cy="2295308"/>
      </dsp:txXfrm>
    </dsp:sp>
    <dsp:sp modelId="{C398404E-0711-44FD-A7E2-ABB6B59910BE}">
      <dsp:nvSpPr>
        <dsp:cNvPr id="0" name=""/>
        <dsp:cNvSpPr/>
      </dsp:nvSpPr>
      <dsp:spPr>
        <a:xfrm>
          <a:off x="5693246" y="0"/>
          <a:ext cx="2495217" cy="1843706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kern="1200"/>
            <a:t>EMISIÓN DE BONOS SENIOR DENTRO DE UN PROGRAMA “BONOS BANCO UNIÓN – EMISIÓN 2”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kern="1200"/>
            <a:t>BS 170 MM</a:t>
          </a:r>
          <a:endParaRPr lang="es-BO" sz="1600" b="1" kern="1200" dirty="0"/>
        </a:p>
      </dsp:txBody>
      <dsp:txXfrm>
        <a:off x="5693246" y="0"/>
        <a:ext cx="2495217" cy="1843706"/>
      </dsp:txXfrm>
    </dsp:sp>
    <dsp:sp modelId="{BBA0FD54-F978-4C1C-B853-38F91863BC54}">
      <dsp:nvSpPr>
        <dsp:cNvPr id="0" name=""/>
        <dsp:cNvSpPr/>
      </dsp:nvSpPr>
      <dsp:spPr>
        <a:xfrm>
          <a:off x="5693246" y="1821658"/>
          <a:ext cx="2495217" cy="2295308"/>
        </a:xfrm>
        <a:prstGeom prst="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/>
            <a:t>Estructuración</a:t>
          </a:r>
          <a:endParaRPr lang="es-BO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/>
            <a:t>Inscripción</a:t>
          </a:r>
          <a:endParaRPr lang="es-BO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/>
            <a:t>Colocación</a:t>
          </a:r>
          <a:endParaRPr lang="es-BO" sz="1800" kern="1200" dirty="0"/>
        </a:p>
      </dsp:txBody>
      <dsp:txXfrm>
        <a:off x="5693246" y="1821658"/>
        <a:ext cx="2495217" cy="2295308"/>
      </dsp:txXfrm>
    </dsp:sp>
    <dsp:sp modelId="{FD026A36-4C4E-47DD-8DA9-8389F125DD43}">
      <dsp:nvSpPr>
        <dsp:cNvPr id="0" name=""/>
        <dsp:cNvSpPr/>
      </dsp:nvSpPr>
      <dsp:spPr>
        <a:xfrm>
          <a:off x="8537794" y="0"/>
          <a:ext cx="2495217" cy="1843706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kern="1200" dirty="0"/>
            <a:t>EMISIÓN DE BONOS SENIOR DENTRO DE UN PROGRAMA “BONOS BANCO UNIÓN – EMISIÓN 3”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kern="1200" dirty="0"/>
            <a:t>BS 170 MM</a:t>
          </a:r>
          <a:endParaRPr lang="es-BO" sz="1600" b="1" kern="1200" dirty="0"/>
        </a:p>
      </dsp:txBody>
      <dsp:txXfrm>
        <a:off x="8537794" y="0"/>
        <a:ext cx="2495217" cy="1843706"/>
      </dsp:txXfrm>
    </dsp:sp>
    <dsp:sp modelId="{F7446095-2FA9-40B2-B016-3346EE84C978}">
      <dsp:nvSpPr>
        <dsp:cNvPr id="0" name=""/>
        <dsp:cNvSpPr/>
      </dsp:nvSpPr>
      <dsp:spPr>
        <a:xfrm>
          <a:off x="8537794" y="1821658"/>
          <a:ext cx="2495217" cy="2295308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/>
            <a:t>Estructuración</a:t>
          </a:r>
          <a:endParaRPr lang="es-BO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/>
            <a:t>Inscripción</a:t>
          </a:r>
          <a:endParaRPr lang="es-BO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/>
            <a:t>Colocación</a:t>
          </a:r>
          <a:endParaRPr lang="es-BO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BO" sz="18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8537794" y="1821658"/>
        <a:ext cx="2495217" cy="22953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49245-EECB-46D9-9590-4DC2952B96B0}">
      <dsp:nvSpPr>
        <dsp:cNvPr id="0" name=""/>
        <dsp:cNvSpPr/>
      </dsp:nvSpPr>
      <dsp:spPr>
        <a:xfrm rot="5400000">
          <a:off x="2414662" y="1360269"/>
          <a:ext cx="1585880" cy="137971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200" kern="1200" dirty="0">
              <a:solidFill>
                <a:schemeClr val="bg1">
                  <a:lumMod val="10000"/>
                </a:schemeClr>
              </a:solidFill>
            </a:rPr>
            <a:t>Cuotas de Participación de Fondo de Inversión Cerrado</a:t>
          </a:r>
          <a:endParaRPr lang="es-BO" sz="1200" kern="1200" dirty="0">
            <a:solidFill>
              <a:schemeClr val="bg1">
                <a:lumMod val="10000"/>
              </a:schemeClr>
            </a:solidFill>
          </a:endParaRPr>
        </a:p>
      </dsp:txBody>
      <dsp:txXfrm rot="-5400000">
        <a:off x="2732750" y="1504320"/>
        <a:ext cx="949704" cy="1091614"/>
      </dsp:txXfrm>
    </dsp:sp>
    <dsp:sp modelId="{C4CF181B-3A1C-40E9-A150-CA1484CCB705}">
      <dsp:nvSpPr>
        <dsp:cNvPr id="0" name=""/>
        <dsp:cNvSpPr/>
      </dsp:nvSpPr>
      <dsp:spPr>
        <a:xfrm>
          <a:off x="3939327" y="1574363"/>
          <a:ext cx="1769843" cy="951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b="1" kern="1200" dirty="0">
              <a:solidFill>
                <a:schemeClr val="bg1">
                  <a:lumMod val="10000"/>
                </a:schemeClr>
              </a:solidFill>
            </a:rPr>
            <a:t>INSCRIPCIÓN Y COLOCACIÓN</a:t>
          </a:r>
          <a:endParaRPr lang="es-BO" sz="14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3939327" y="1574363"/>
        <a:ext cx="1769843" cy="951528"/>
      </dsp:txXfrm>
    </dsp:sp>
    <dsp:sp modelId="{0055E438-69B8-4295-BA8E-FFF5440457E7}">
      <dsp:nvSpPr>
        <dsp:cNvPr id="0" name=""/>
        <dsp:cNvSpPr/>
      </dsp:nvSpPr>
      <dsp:spPr>
        <a:xfrm rot="5400000">
          <a:off x="924568" y="1360269"/>
          <a:ext cx="1585880" cy="137971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BO" sz="3200" kern="1200">
            <a:solidFill>
              <a:schemeClr val="bg1">
                <a:lumMod val="10000"/>
              </a:schemeClr>
            </a:solidFill>
          </a:endParaRPr>
        </a:p>
      </dsp:txBody>
      <dsp:txXfrm rot="-5400000">
        <a:off x="1242656" y="1504320"/>
        <a:ext cx="949704" cy="1091614"/>
      </dsp:txXfrm>
    </dsp:sp>
    <dsp:sp modelId="{2AB99BE3-A8A1-4498-B970-9D53B2BFEB0A}">
      <dsp:nvSpPr>
        <dsp:cNvPr id="0" name=""/>
        <dsp:cNvSpPr/>
      </dsp:nvSpPr>
      <dsp:spPr>
        <a:xfrm rot="5400000">
          <a:off x="1666760" y="2706365"/>
          <a:ext cx="1585880" cy="137971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200" kern="1200" dirty="0">
              <a:solidFill>
                <a:schemeClr val="bg1">
                  <a:lumMod val="10000"/>
                </a:schemeClr>
              </a:solidFill>
            </a:rPr>
            <a:t>Valores de Titularización de un Patrimonio Autónomo</a:t>
          </a:r>
          <a:endParaRPr lang="es-BO" sz="1200" kern="1200" dirty="0">
            <a:solidFill>
              <a:schemeClr val="bg1">
                <a:lumMod val="10000"/>
              </a:schemeClr>
            </a:solidFill>
          </a:endParaRPr>
        </a:p>
      </dsp:txBody>
      <dsp:txXfrm rot="-5400000">
        <a:off x="1984848" y="2850416"/>
        <a:ext cx="949704" cy="1091614"/>
      </dsp:txXfrm>
    </dsp:sp>
    <dsp:sp modelId="{580C9F2C-B45C-4DCB-AED4-69ACFB0FCF90}">
      <dsp:nvSpPr>
        <dsp:cNvPr id="0" name=""/>
        <dsp:cNvSpPr/>
      </dsp:nvSpPr>
      <dsp:spPr>
        <a:xfrm>
          <a:off x="0" y="2920459"/>
          <a:ext cx="1712751" cy="951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b="1" kern="1200" dirty="0">
              <a:solidFill>
                <a:schemeClr val="bg1">
                  <a:lumMod val="10000"/>
                </a:schemeClr>
              </a:solidFill>
            </a:rPr>
            <a:t>INSCRIPCIÓN Y COLOCACIÓN</a:t>
          </a:r>
          <a:endParaRPr lang="es-BO" sz="14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0" y="2920459"/>
        <a:ext cx="1712751" cy="951528"/>
      </dsp:txXfrm>
    </dsp:sp>
    <dsp:sp modelId="{A293953D-00BD-405A-9DBC-D4D436A2C4AF}">
      <dsp:nvSpPr>
        <dsp:cNvPr id="0" name=""/>
        <dsp:cNvSpPr/>
      </dsp:nvSpPr>
      <dsp:spPr>
        <a:xfrm rot="5400000">
          <a:off x="3156854" y="2706365"/>
          <a:ext cx="1585880" cy="137971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BO" sz="3200" kern="1200">
            <a:solidFill>
              <a:schemeClr val="bg1">
                <a:lumMod val="10000"/>
              </a:schemeClr>
            </a:solidFill>
          </a:endParaRPr>
        </a:p>
      </dsp:txBody>
      <dsp:txXfrm rot="-5400000">
        <a:off x="3474942" y="2850416"/>
        <a:ext cx="949704" cy="10916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50763-8CC6-4B44-A053-870503D60E1E}">
      <dsp:nvSpPr>
        <dsp:cNvPr id="0" name=""/>
        <dsp:cNvSpPr/>
      </dsp:nvSpPr>
      <dsp:spPr>
        <a:xfrm>
          <a:off x="-3368192" y="-521431"/>
          <a:ext cx="4043044" cy="4043044"/>
        </a:xfrm>
        <a:prstGeom prst="blockArc">
          <a:avLst>
            <a:gd name="adj1" fmla="val 18900000"/>
            <a:gd name="adj2" fmla="val 2700000"/>
            <a:gd name="adj3" fmla="val 534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00AE7-1045-4B37-9CB1-82233BD5CC26}">
      <dsp:nvSpPr>
        <dsp:cNvPr id="0" name=""/>
        <dsp:cNvSpPr/>
      </dsp:nvSpPr>
      <dsp:spPr>
        <a:xfrm>
          <a:off x="551508" y="428606"/>
          <a:ext cx="4753785" cy="8570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31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1" kern="1200" dirty="0">
              <a:solidFill>
                <a:srgbClr val="000000"/>
              </a:solidFill>
            </a:rPr>
            <a:t>Servicios de Agente Pagador</a:t>
          </a:r>
          <a:endParaRPr lang="es-BO" sz="1800" b="1" kern="1200" dirty="0">
            <a:solidFill>
              <a:srgbClr val="000000"/>
            </a:solidFill>
          </a:endParaRPr>
        </a:p>
      </dsp:txBody>
      <dsp:txXfrm>
        <a:off x="551508" y="428606"/>
        <a:ext cx="4753785" cy="857091"/>
      </dsp:txXfrm>
    </dsp:sp>
    <dsp:sp modelId="{FDF7D821-55E6-4C0D-BD9C-A0B99C2C90C3}">
      <dsp:nvSpPr>
        <dsp:cNvPr id="0" name=""/>
        <dsp:cNvSpPr/>
      </dsp:nvSpPr>
      <dsp:spPr>
        <a:xfrm>
          <a:off x="15825" y="321469"/>
          <a:ext cx="1071364" cy="1071364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BDAFC-B618-4B2E-84BE-014902D8FC4F}">
      <dsp:nvSpPr>
        <dsp:cNvPr id="0" name=""/>
        <dsp:cNvSpPr/>
      </dsp:nvSpPr>
      <dsp:spPr>
        <a:xfrm>
          <a:off x="551508" y="1714484"/>
          <a:ext cx="4753785" cy="857091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31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1" kern="1200" dirty="0">
              <a:solidFill>
                <a:srgbClr val="FFFFFF"/>
              </a:solidFill>
            </a:rPr>
            <a:t>Servicio de Representante Común de Tenedores de Valores</a:t>
          </a:r>
          <a:endParaRPr lang="es-BO" sz="1800" b="1" kern="1200" dirty="0">
            <a:solidFill>
              <a:srgbClr val="FFFFFF"/>
            </a:solidFill>
          </a:endParaRPr>
        </a:p>
      </dsp:txBody>
      <dsp:txXfrm>
        <a:off x="551508" y="1714484"/>
        <a:ext cx="4753785" cy="857091"/>
      </dsp:txXfrm>
    </dsp:sp>
    <dsp:sp modelId="{7C7B20DE-7D19-4D74-92A3-CA349E55FA0E}">
      <dsp:nvSpPr>
        <dsp:cNvPr id="0" name=""/>
        <dsp:cNvSpPr/>
      </dsp:nvSpPr>
      <dsp:spPr>
        <a:xfrm>
          <a:off x="15825" y="1607347"/>
          <a:ext cx="1071364" cy="1071364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ADEA3-8CD1-4C2C-B0DE-CF7D3CE7DC1A}">
      <dsp:nvSpPr>
        <dsp:cNvPr id="0" name=""/>
        <dsp:cNvSpPr/>
      </dsp:nvSpPr>
      <dsp:spPr>
        <a:xfrm>
          <a:off x="1974768" y="0"/>
          <a:ext cx="2243217" cy="224355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804AAA-74D3-48FB-B944-4DA4A1DDD961}">
      <dsp:nvSpPr>
        <dsp:cNvPr id="0" name=""/>
        <dsp:cNvSpPr/>
      </dsp:nvSpPr>
      <dsp:spPr>
        <a:xfrm>
          <a:off x="2470592" y="809992"/>
          <a:ext cx="1246512" cy="623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Montserrat" panose="00000500000000000000" pitchFamily="2" charset="0"/>
            </a:rPr>
            <a:t>Media de antigüedad: </a:t>
          </a:r>
          <a:r>
            <a:rPr lang="es-MX" sz="1400" b="1" kern="1200" dirty="0">
              <a:latin typeface="Montserrat" panose="00000500000000000000" pitchFamily="2" charset="0"/>
            </a:rPr>
            <a:t>4,6 años</a:t>
          </a:r>
          <a:endParaRPr lang="es-BO" sz="1400" kern="1200" dirty="0"/>
        </a:p>
      </dsp:txBody>
      <dsp:txXfrm>
        <a:off x="2470592" y="809992"/>
        <a:ext cx="1246512" cy="623107"/>
      </dsp:txXfrm>
    </dsp:sp>
    <dsp:sp modelId="{973C9CB3-9CAF-4469-B53E-EE7AE67D750C}">
      <dsp:nvSpPr>
        <dsp:cNvPr id="0" name=""/>
        <dsp:cNvSpPr/>
      </dsp:nvSpPr>
      <dsp:spPr>
        <a:xfrm>
          <a:off x="1351722" y="1289090"/>
          <a:ext cx="2243217" cy="224355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70704-4098-4DDD-B1A6-E8BF0CC7DFAD}">
      <dsp:nvSpPr>
        <dsp:cNvPr id="0" name=""/>
        <dsp:cNvSpPr/>
      </dsp:nvSpPr>
      <dsp:spPr>
        <a:xfrm>
          <a:off x="1850074" y="2106540"/>
          <a:ext cx="1246512" cy="623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Montserrat" panose="00000500000000000000" pitchFamily="2" charset="0"/>
            </a:rPr>
            <a:t>Índice de rotación: </a:t>
          </a:r>
          <a:r>
            <a:rPr lang="es-MX" sz="1400" b="1" kern="1200" dirty="0">
              <a:latin typeface="Montserrat" panose="00000500000000000000" pitchFamily="2" charset="0"/>
            </a:rPr>
            <a:t>13%</a:t>
          </a:r>
          <a:endParaRPr lang="es-BO" sz="1400" kern="1200" dirty="0"/>
        </a:p>
      </dsp:txBody>
      <dsp:txXfrm>
        <a:off x="1850074" y="2106540"/>
        <a:ext cx="1246512" cy="623107"/>
      </dsp:txXfrm>
    </dsp:sp>
    <dsp:sp modelId="{ECD6E8BA-1CE3-4004-9227-E70965D547EE}">
      <dsp:nvSpPr>
        <dsp:cNvPr id="0" name=""/>
        <dsp:cNvSpPr/>
      </dsp:nvSpPr>
      <dsp:spPr>
        <a:xfrm>
          <a:off x="2134426" y="2732444"/>
          <a:ext cx="1927271" cy="192804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E5125-3F33-4A96-A308-21866343B4BC}">
      <dsp:nvSpPr>
        <dsp:cNvPr id="0" name=""/>
        <dsp:cNvSpPr/>
      </dsp:nvSpPr>
      <dsp:spPr>
        <a:xfrm>
          <a:off x="2473541" y="3404952"/>
          <a:ext cx="1246512" cy="623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Montserrat" panose="00000500000000000000" pitchFamily="2" charset="0"/>
              <a:ea typeface="+mn-ea"/>
              <a:cs typeface="+mn-cs"/>
            </a:rPr>
            <a:t>Personal activo: </a:t>
          </a:r>
          <a:r>
            <a:rPr lang="es-MX" sz="13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Montserrat" panose="00000500000000000000" pitchFamily="2" charset="0"/>
              <a:ea typeface="+mn-ea"/>
              <a:cs typeface="+mn-cs"/>
            </a:rPr>
            <a:t>23</a:t>
          </a:r>
          <a:endParaRPr lang="es-BO" sz="13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Montserrat" panose="00000500000000000000" pitchFamily="2" charset="0"/>
            <a:ea typeface="+mn-ea"/>
            <a:cs typeface="+mn-cs"/>
          </a:endParaRPr>
        </a:p>
      </dsp:txBody>
      <dsp:txXfrm>
        <a:off x="2473541" y="3404952"/>
        <a:ext cx="1246512" cy="623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3A0C5-D68E-46DD-90A8-7E5B97B085A4}" type="datetimeFigureOut">
              <a:rPr lang="es-BO" smtClean="0"/>
              <a:t>6/2/2025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A4E8D-7232-451E-A870-E7EE9E1C627C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3514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4E8D-7232-451E-A870-E7EE9E1C627C}" type="slidenum">
              <a:rPr lang="es-BO" smtClean="0"/>
              <a:t>1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72789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EVOLUTIVO DE LAS UTILIDADES DE , ARREGALR MES DE FEBRERO Y ALINEACIÓN DE LOS MESES. CAMBIAR EL TITULO “EJECUION PRESUPUESTRIA MENSUAL”, AUMENTAR PORCENTAJE</a:t>
            </a:r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4E8D-7232-451E-A870-E7EE9E1C627C}" type="slidenum">
              <a:rPr lang="es-BO" smtClean="0"/>
              <a:t>30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642392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ELIMINAR 33 Y 34, </a:t>
            </a:r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4E8D-7232-451E-A870-E7EE9E1C627C}" type="slidenum">
              <a:rPr lang="es-BO" smtClean="0"/>
              <a:t>31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09037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4DBAA-6C41-AF7A-DB15-CE10C6A43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815B0C1-B196-7F93-3099-0055D3D27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32F2BFF-51ED-5FCC-D326-A3F28C892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017D87-0088-BD82-AF95-B5A8D834C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4E8D-7232-451E-A870-E7EE9E1C627C}" type="slidenum">
              <a:rPr lang="es-BO" smtClean="0"/>
              <a:t>35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9457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Convertir en bolivianos (MM) color de letra no se distingue</a:t>
            </a:r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4E8D-7232-451E-A870-E7EE9E1C627C}" type="slidenum">
              <a:rPr lang="es-BO" smtClean="0"/>
              <a:t>14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11324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REVISAR CONTRASTE</a:t>
            </a:r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4E8D-7232-451E-A870-E7EE9E1C627C}" type="slidenum">
              <a:rPr lang="es-BO" smtClean="0"/>
              <a:t>19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437590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4E8D-7232-451E-A870-E7EE9E1C627C}" type="slidenum">
              <a:rPr lang="es-BO" smtClean="0"/>
              <a:t>20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44182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CAMBIAR LA GRAFICA</a:t>
            </a:r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4E8D-7232-451E-A870-E7EE9E1C627C}" type="slidenum">
              <a:rPr lang="es-BO" smtClean="0"/>
              <a:t>22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016578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0263C-5E20-DBD5-207A-8DA485EAF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FFE7FB6-FAF8-C377-E5B0-CA808F43B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3C74EC2-12BB-F273-B0FA-B97DA9175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CAMBIAR LA GRAFICA</a:t>
            </a:r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C6E691-0F01-A5E3-0E33-2CB1C38B32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4E8D-7232-451E-A870-E7EE9E1C627C}" type="slidenum">
              <a:rPr lang="es-BO" smtClean="0"/>
              <a:t>23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416728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CAMBIAR EL TITULO DE ITEMS POR NIVEL A DISTRIBUCION POR ITEMS, AUMENTAR EL NUMERO TOTAL DE FUNCIONARIOS</a:t>
            </a:r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4E8D-7232-451E-A870-E7EE9E1C627C}" type="slidenum">
              <a:rPr lang="es-BO" smtClean="0"/>
              <a:t>25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643255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TORTA EL CUADRO DE BARRAS NO ES CLARO</a:t>
            </a:r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4E8D-7232-451E-A870-E7EE9E1C627C}" type="slidenum">
              <a:rPr lang="es-BO" smtClean="0"/>
              <a:t>26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703524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SACAR LAS BARRAS</a:t>
            </a:r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4E8D-7232-451E-A870-E7EE9E1C627C}" type="slidenum">
              <a:rPr lang="es-BO" smtClean="0"/>
              <a:t>27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7371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6F1D0-2615-A026-3B9C-43282E3C5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63AF76-12C4-E70F-9381-BC4FC6986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97BB7-10AD-41ED-991F-615E61571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BA85-39FB-424D-8846-3A78BD164C07}" type="datetimeFigureOut">
              <a:rPr lang="en-BO" smtClean="0"/>
              <a:t>02/06/2025</a:t>
            </a:fld>
            <a:endParaRPr lang="en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A3649-798E-26C4-B29F-31C379933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8F2F0-2AA3-8E38-376A-F231845A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BA5C-A55F-CA4B-8DCE-4372846BDD8B}" type="slidenum">
              <a:rPr lang="en-BO" smtClean="0"/>
              <a:t>‹Nº›</a:t>
            </a:fld>
            <a:endParaRPr lang="en-BO"/>
          </a:p>
        </p:txBody>
      </p:sp>
    </p:spTree>
    <p:extLst>
      <p:ext uri="{BB962C8B-B14F-4D97-AF65-F5344CB8AC3E}">
        <p14:creationId xmlns:p14="http://schemas.microsoft.com/office/powerpoint/2010/main" val="14340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1303E-73E9-09DC-775F-0BB781A30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7AF48-E268-8407-42B2-1CFAC3435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8E4C9-FC13-00D6-8D00-274641D76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BA85-39FB-424D-8846-3A78BD164C07}" type="datetimeFigureOut">
              <a:rPr lang="en-BO" smtClean="0"/>
              <a:t>02/06/2025</a:t>
            </a:fld>
            <a:endParaRPr lang="en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9BDD-78B5-0559-4ACF-F57CD09B9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8A9DE-06E4-F640-04C5-50DF7ED5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BA5C-A55F-CA4B-8DCE-4372846BDD8B}" type="slidenum">
              <a:rPr lang="en-BO" smtClean="0"/>
              <a:t>‹Nº›</a:t>
            </a:fld>
            <a:endParaRPr lang="en-BO"/>
          </a:p>
        </p:txBody>
      </p:sp>
    </p:spTree>
    <p:extLst>
      <p:ext uri="{BB962C8B-B14F-4D97-AF65-F5344CB8AC3E}">
        <p14:creationId xmlns:p14="http://schemas.microsoft.com/office/powerpoint/2010/main" val="257698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342530-80CC-E76E-0728-57B8363B5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9DC176-A615-98EF-5781-254EBD320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D76D9-B6E7-481A-86B6-5D1CF6096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BA85-39FB-424D-8846-3A78BD164C07}" type="datetimeFigureOut">
              <a:rPr lang="en-BO" smtClean="0"/>
              <a:t>02/06/2025</a:t>
            </a:fld>
            <a:endParaRPr lang="en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43412-8DFE-83C6-15AF-5DF65327D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94E6A-ACC8-A020-9478-BFC92889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BA5C-A55F-CA4B-8DCE-4372846BDD8B}" type="slidenum">
              <a:rPr lang="en-BO" smtClean="0"/>
              <a:t>‹Nº›</a:t>
            </a:fld>
            <a:endParaRPr lang="en-BO"/>
          </a:p>
        </p:txBody>
      </p:sp>
    </p:spTree>
    <p:extLst>
      <p:ext uri="{BB962C8B-B14F-4D97-AF65-F5344CB8AC3E}">
        <p14:creationId xmlns:p14="http://schemas.microsoft.com/office/powerpoint/2010/main" val="3195827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21DE960E-EF2C-DF05-09DC-FA9BEBDE09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179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AC2A3-4E9F-5640-976E-4D176D794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BA85-39FB-424D-8846-3A78BD164C07}" type="datetimeFigureOut">
              <a:rPr lang="en-BO" smtClean="0"/>
              <a:t>02/06/2025</a:t>
            </a:fld>
            <a:endParaRPr lang="en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6ED02-9C79-4DFC-6AC7-764922F78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CDDF2-A937-C8BE-7417-E383E0CA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BA5C-A55F-CA4B-8DCE-4372846BDD8B}" type="slidenum">
              <a:rPr lang="en-BO" smtClean="0"/>
              <a:t>‹Nº›</a:t>
            </a:fld>
            <a:endParaRPr lang="en-BO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C593744-FD79-FBE5-15DC-6EF31E7CD8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5179"/>
            <a:ext cx="1003300" cy="5715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25575460-58FA-CFC7-FEC9-1EF68D1B2A81}"/>
              </a:ext>
            </a:extLst>
          </p:cNvPr>
          <p:cNvSpPr txBox="1"/>
          <p:nvPr userDrawn="1"/>
        </p:nvSpPr>
        <p:spPr>
          <a:xfrm>
            <a:off x="2987245" y="241634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b="1" dirty="0">
                <a:solidFill>
                  <a:srgbClr val="00B0F0"/>
                </a:solidFill>
                <a:latin typeface="Montserrat" pitchFamily="2" charset="77"/>
              </a:rPr>
              <a:t>RENDICIÓN PÚBLICA DE CUENTAS FINAL 2024</a:t>
            </a:r>
            <a:endParaRPr lang="en-BO" sz="12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3BBC50-2731-B536-21C2-9BBF1F7F32BA}"/>
              </a:ext>
            </a:extLst>
          </p:cNvPr>
          <p:cNvSpPr txBox="1">
            <a:spLocks/>
          </p:cNvSpPr>
          <p:nvPr userDrawn="1"/>
        </p:nvSpPr>
        <p:spPr>
          <a:xfrm>
            <a:off x="1319048" y="956440"/>
            <a:ext cx="907606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8DB51A-0171-499D-A176-763448C9F7AE}"/>
              </a:ext>
            </a:extLst>
          </p:cNvPr>
          <p:cNvSpPr txBox="1">
            <a:spLocks/>
          </p:cNvSpPr>
          <p:nvPr userDrawn="1"/>
        </p:nvSpPr>
        <p:spPr>
          <a:xfrm>
            <a:off x="1460937" y="2084253"/>
            <a:ext cx="9543394" cy="39697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11213" marR="0" lvl="0" indent="0" algn="l" defTabSz="13715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24F8B506-C348-44D5-8C68-590889F9FA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7496" y="101563"/>
            <a:ext cx="1610968" cy="87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8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C1C16-380C-3EF0-1168-6D21C702A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CE8EE-79D5-C7CE-FA68-17C917723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A276C-B99C-5F22-3370-AF2300551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BA85-39FB-424D-8846-3A78BD164C07}" type="datetimeFigureOut">
              <a:rPr lang="en-BO" smtClean="0"/>
              <a:t>02/06/2025</a:t>
            </a:fld>
            <a:endParaRPr lang="en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2AC55-2DCB-10EC-DAA9-20146179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85650-71CA-7ABC-8B32-7CDBA1FD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BA5C-A55F-CA4B-8DCE-4372846BDD8B}" type="slidenum">
              <a:rPr lang="en-BO" smtClean="0"/>
              <a:t>‹Nº›</a:t>
            </a:fld>
            <a:endParaRPr lang="en-BO"/>
          </a:p>
        </p:txBody>
      </p:sp>
    </p:spTree>
    <p:extLst>
      <p:ext uri="{BB962C8B-B14F-4D97-AF65-F5344CB8AC3E}">
        <p14:creationId xmlns:p14="http://schemas.microsoft.com/office/powerpoint/2010/main" val="92206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BC1C2-CB0F-A64E-C64A-560688C4C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44DA4-20BC-7CF7-B06C-F5B679B42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4C98B0-CEC7-6709-5B2D-FC7FE6360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D15F7-93D9-C3CC-8CFC-3E88F5391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BA85-39FB-424D-8846-3A78BD164C07}" type="datetimeFigureOut">
              <a:rPr lang="en-BO" smtClean="0"/>
              <a:t>02/06/2025</a:t>
            </a:fld>
            <a:endParaRPr lang="en-B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6DD05-961F-19EB-EE3A-C6FD1CD8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B2DEA-7E6B-F603-0F10-F3173D30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BA5C-A55F-CA4B-8DCE-4372846BDD8B}" type="slidenum">
              <a:rPr lang="en-BO" smtClean="0"/>
              <a:t>‹Nº›</a:t>
            </a:fld>
            <a:endParaRPr lang="en-BO"/>
          </a:p>
        </p:txBody>
      </p:sp>
    </p:spTree>
    <p:extLst>
      <p:ext uri="{BB962C8B-B14F-4D97-AF65-F5344CB8AC3E}">
        <p14:creationId xmlns:p14="http://schemas.microsoft.com/office/powerpoint/2010/main" val="2247024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14B-B38C-D02E-552F-8B27CB0E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14AC3-FF1D-D73B-809C-9940BF17F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2561F-19C2-2DC1-3F42-953302896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1ABEA0-ABE9-4F4D-81C4-C6437F698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B12DF5-40FE-A6FF-E4FD-3921BA9ACD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0CF77C-C171-15DF-8DFD-D5BE7BE88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BA85-39FB-424D-8846-3A78BD164C07}" type="datetimeFigureOut">
              <a:rPr lang="en-BO" smtClean="0"/>
              <a:t>02/06/2025</a:t>
            </a:fld>
            <a:endParaRPr lang="en-B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BC64D-1834-F7D8-1819-C2F3BEBD2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FACC36-C243-E9AC-6FFC-BF0D3701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BA5C-A55F-CA4B-8DCE-4372846BDD8B}" type="slidenum">
              <a:rPr lang="en-BO" smtClean="0"/>
              <a:t>‹Nº›</a:t>
            </a:fld>
            <a:endParaRPr lang="en-BO"/>
          </a:p>
        </p:txBody>
      </p:sp>
    </p:spTree>
    <p:extLst>
      <p:ext uri="{BB962C8B-B14F-4D97-AF65-F5344CB8AC3E}">
        <p14:creationId xmlns:p14="http://schemas.microsoft.com/office/powerpoint/2010/main" val="2268774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4A1C8-B9AA-8CF5-CDA3-56F8B3CDA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143EA-5491-711A-49B1-0AFE2CDD2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BA85-39FB-424D-8846-3A78BD164C07}" type="datetimeFigureOut">
              <a:rPr lang="en-BO" smtClean="0"/>
              <a:t>02/06/2025</a:t>
            </a:fld>
            <a:endParaRPr lang="en-B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CEE71-1FB8-3455-5087-98303BD80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683549-3348-536E-507D-FC339A5B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BA5C-A55F-CA4B-8DCE-4372846BDD8B}" type="slidenum">
              <a:rPr lang="en-BO" smtClean="0"/>
              <a:t>‹Nº›</a:t>
            </a:fld>
            <a:endParaRPr lang="en-BO"/>
          </a:p>
        </p:txBody>
      </p:sp>
    </p:spTree>
    <p:extLst>
      <p:ext uri="{BB962C8B-B14F-4D97-AF65-F5344CB8AC3E}">
        <p14:creationId xmlns:p14="http://schemas.microsoft.com/office/powerpoint/2010/main" val="89959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331A6C-4E52-789B-987A-D8EB76682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BA85-39FB-424D-8846-3A78BD164C07}" type="datetimeFigureOut">
              <a:rPr lang="en-BO" smtClean="0"/>
              <a:t>02/06/2025</a:t>
            </a:fld>
            <a:endParaRPr lang="en-B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46079B-7385-9A8D-A737-4BB069CF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33A39-CE50-2F41-F9D3-015A2934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BA5C-A55F-CA4B-8DCE-4372846BDD8B}" type="slidenum">
              <a:rPr lang="en-BO" smtClean="0"/>
              <a:t>‹Nº›</a:t>
            </a:fld>
            <a:endParaRPr lang="en-BO"/>
          </a:p>
        </p:txBody>
      </p:sp>
    </p:spTree>
    <p:extLst>
      <p:ext uri="{BB962C8B-B14F-4D97-AF65-F5344CB8AC3E}">
        <p14:creationId xmlns:p14="http://schemas.microsoft.com/office/powerpoint/2010/main" val="129459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E8F5-E13B-24DE-411E-067C98CE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8BB9B-19FE-ED9C-74B8-955E46E6F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83A56-1449-0E28-A68D-B9A5DB21F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F2781-E9D5-BB05-2256-FAC6400A8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BA85-39FB-424D-8846-3A78BD164C07}" type="datetimeFigureOut">
              <a:rPr lang="en-BO" smtClean="0"/>
              <a:t>02/06/2025</a:t>
            </a:fld>
            <a:endParaRPr lang="en-B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A68E6-ADD2-A11C-5FFE-0A404633B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F45ED-D8F4-1E86-EE22-DEB94A4D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BA5C-A55F-CA4B-8DCE-4372846BDD8B}" type="slidenum">
              <a:rPr lang="en-BO" smtClean="0"/>
              <a:t>‹Nº›</a:t>
            </a:fld>
            <a:endParaRPr lang="en-BO"/>
          </a:p>
        </p:txBody>
      </p:sp>
    </p:spTree>
    <p:extLst>
      <p:ext uri="{BB962C8B-B14F-4D97-AF65-F5344CB8AC3E}">
        <p14:creationId xmlns:p14="http://schemas.microsoft.com/office/powerpoint/2010/main" val="268980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FBFAE-6F24-07BC-13DB-2813787B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47DDBF-A635-E4B5-E953-ADA91515B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CD907-11C0-6309-E674-3CDCBCC45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8539C-384E-8C4A-AC39-DC6FE1F7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BA85-39FB-424D-8846-3A78BD164C07}" type="datetimeFigureOut">
              <a:rPr lang="en-BO" smtClean="0"/>
              <a:t>02/06/2025</a:t>
            </a:fld>
            <a:endParaRPr lang="en-B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75E38-839C-2F10-13A8-9EE02E02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B4425-F595-FC3B-4790-D02091F5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BA5C-A55F-CA4B-8DCE-4372846BDD8B}" type="slidenum">
              <a:rPr lang="en-BO" smtClean="0"/>
              <a:t>‹Nº›</a:t>
            </a:fld>
            <a:endParaRPr lang="en-BO"/>
          </a:p>
        </p:txBody>
      </p:sp>
    </p:spTree>
    <p:extLst>
      <p:ext uri="{BB962C8B-B14F-4D97-AF65-F5344CB8AC3E}">
        <p14:creationId xmlns:p14="http://schemas.microsoft.com/office/powerpoint/2010/main" val="116088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F7A0A9-CFEC-27D8-7046-1A3D2EE8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FAE74-9DA7-1A99-17CB-EA29957E6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CE9D0-1DF0-FA6B-111B-3280D6587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DBA85-39FB-424D-8846-3A78BD164C07}" type="datetimeFigureOut">
              <a:rPr lang="en-BO" smtClean="0"/>
              <a:t>02/06/2025</a:t>
            </a:fld>
            <a:endParaRPr lang="en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B2715-3A0B-C7E9-67A2-DE351EC2D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679D5-0539-A69C-D411-5AAA7F06C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6BA5C-A55F-CA4B-8DCE-4372846BDD8B}" type="slidenum">
              <a:rPr lang="en-BO" smtClean="0"/>
              <a:t>‹Nº›</a:t>
            </a:fld>
            <a:endParaRPr lang="en-BO"/>
          </a:p>
        </p:txBody>
      </p:sp>
    </p:spTree>
    <p:extLst>
      <p:ext uri="{BB962C8B-B14F-4D97-AF65-F5344CB8AC3E}">
        <p14:creationId xmlns:p14="http://schemas.microsoft.com/office/powerpoint/2010/main" val="377880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11" Type="http://schemas.openxmlformats.org/officeDocument/2006/relationships/image" Target="../media/image10.emf"/><Relationship Id="rId5" Type="http://schemas.openxmlformats.org/officeDocument/2006/relationships/image" Target="../media/image6.emf"/><Relationship Id="rId10" Type="http://schemas.openxmlformats.org/officeDocument/2006/relationships/image" Target="../media/image2.emf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hyperlink" Target="https://pixabay.com/fr/instagram-symbole-logo-photo-1581266/" TargetMode="Externa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hyperlink" Target="https://scoutsyguias.blogspot.com/2014/03/67-maneras-de-cambiar-el-mundo-i.html" TargetMode="External"/><Relationship Id="rId9" Type="http://schemas.microsoft.com/office/2007/relationships/hdphoto" Target="../media/hdphoto2.wdp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chart" Target="../charts/char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chart" Target="../charts/char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12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42.png"/><Relationship Id="rId5" Type="http://schemas.openxmlformats.org/officeDocument/2006/relationships/image" Target="../media/image3.emf"/><Relationship Id="rId10" Type="http://schemas.openxmlformats.org/officeDocument/2006/relationships/image" Target="../media/image37.png"/><Relationship Id="rId4" Type="http://schemas.openxmlformats.org/officeDocument/2006/relationships/image" Target="../media/image6.emf"/><Relationship Id="rId9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EBF56A-C4DC-54C5-75D8-4F2846C07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9ADA30-E4FA-0F44-DF8E-D98042E7E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229" y="3429001"/>
            <a:ext cx="8631044" cy="1383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77D-7E69-D433-69CA-75BD5EFED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9229" y="4000605"/>
            <a:ext cx="8631044" cy="692563"/>
          </a:xfrm>
        </p:spPr>
        <p:txBody>
          <a:bodyPr>
            <a:normAutofit fontScale="90000"/>
          </a:bodyPr>
          <a:lstStyle/>
          <a:p>
            <a:r>
              <a:rPr lang="en-BO" sz="4000" b="1" dirty="0">
                <a:solidFill>
                  <a:srgbClr val="00B0F0"/>
                </a:solidFill>
                <a:latin typeface="Montserrat" pitchFamily="2" charset="77"/>
              </a:rPr>
              <a:t>RENDICIÓN</a:t>
            </a:r>
            <a:r>
              <a:rPr lang="es-BO" sz="4000" b="1" dirty="0">
                <a:solidFill>
                  <a:srgbClr val="00B0F0"/>
                </a:solidFill>
                <a:latin typeface="Montserrat" pitchFamily="2" charset="77"/>
              </a:rPr>
              <a:t> PÚBLICA</a:t>
            </a:r>
            <a:r>
              <a:rPr lang="en-BO" sz="4000" b="1" dirty="0">
                <a:solidFill>
                  <a:srgbClr val="00B0F0"/>
                </a:solidFill>
                <a:latin typeface="Montserrat" pitchFamily="2" charset="77"/>
              </a:rPr>
              <a:t> DE CUENTAS</a:t>
            </a:r>
            <a:r>
              <a:rPr lang="es-BO" sz="4000" b="1" dirty="0">
                <a:solidFill>
                  <a:srgbClr val="00B0F0"/>
                </a:solidFill>
                <a:latin typeface="Montserrat" pitchFamily="2" charset="77"/>
              </a:rPr>
              <a:t> FINAL 2024</a:t>
            </a:r>
            <a:endParaRPr lang="en-BO" sz="40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9CBB4-51DB-862F-FF7B-993799C9D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56" y="5918138"/>
            <a:ext cx="1594529" cy="871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AFEFC5-AB83-C8ED-F18C-D1125A7D2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182" y="5918137"/>
            <a:ext cx="1610968" cy="8712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34F81-C4FF-1B42-EEEE-010FB3FD3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448" y="5918137"/>
            <a:ext cx="1627406" cy="8712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E69151-758B-885F-F5DC-6340F1DE9A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7079" y="5918137"/>
            <a:ext cx="2104121" cy="854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987ABB-9569-401E-AB06-3CFE61BBD8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4351" y="5918137"/>
            <a:ext cx="2021929" cy="871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D1ED14-BF3A-7FC3-07ED-6DE9D97AFE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906" y="233855"/>
            <a:ext cx="1003300" cy="5715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4601BBE-65A5-3345-39D9-A166DEF175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7162" y="840432"/>
            <a:ext cx="5921046" cy="38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50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F6BA6-94AC-86B7-A64D-76EE28448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044131-4204-5178-FD6D-66E09FEFE37A}"/>
              </a:ext>
            </a:extLst>
          </p:cNvPr>
          <p:cNvSpPr txBox="1">
            <a:spLocks/>
          </p:cNvSpPr>
          <p:nvPr/>
        </p:nvSpPr>
        <p:spPr>
          <a:xfrm>
            <a:off x="1303282" y="2695331"/>
            <a:ext cx="907606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400" b="1" dirty="0">
                <a:solidFill>
                  <a:srgbClr val="00B0F0"/>
                </a:solidFill>
                <a:latin typeface="Montserrat" pitchFamily="2" charset="77"/>
              </a:rPr>
              <a:t>ESQUEMA DE NEGOCIOS</a:t>
            </a:r>
            <a:endParaRPr lang="en-BO" sz="4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7693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72CE87-7A1C-EEB6-C107-52E9427B4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53" b="3752"/>
          <a:stretch/>
        </p:blipFill>
        <p:spPr>
          <a:xfrm>
            <a:off x="1790171" y="1523078"/>
            <a:ext cx="8611658" cy="467811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7348686-9FB5-35BE-813A-CB9FFAC60553}"/>
              </a:ext>
            </a:extLst>
          </p:cNvPr>
          <p:cNvSpPr txBox="1">
            <a:spLocks/>
          </p:cNvSpPr>
          <p:nvPr/>
        </p:nvSpPr>
        <p:spPr>
          <a:xfrm>
            <a:off x="779925" y="575826"/>
            <a:ext cx="10632149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latin typeface="Montserrat" pitchFamily="2" charset="77"/>
              </a:rPr>
              <a:t>ESQUEMA DE NEGOCIOS – INVERSIONES </a:t>
            </a:r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2C478F3-8487-4D27-A1E4-221EA21B71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0" r="32927" b="36161"/>
          <a:stretch/>
        </p:blipFill>
        <p:spPr>
          <a:xfrm>
            <a:off x="5562117" y="4726126"/>
            <a:ext cx="1067763" cy="41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30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E980E-0CEB-008D-D2E6-0D96D0356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5E1B1-2AC6-0BC8-07D6-CF1405BBF5B1}"/>
              </a:ext>
            </a:extLst>
          </p:cNvPr>
          <p:cNvSpPr txBox="1">
            <a:spLocks/>
          </p:cNvSpPr>
          <p:nvPr/>
        </p:nvSpPr>
        <p:spPr>
          <a:xfrm>
            <a:off x="779925" y="739593"/>
            <a:ext cx="10632149" cy="9070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00B0F0"/>
                </a:solidFill>
                <a:latin typeface="Montserrat" pitchFamily="2" charset="77"/>
              </a:rPr>
              <a:t>ESQUEMA DE NEGOCIOS – OPERACIONES EN INTERMEDIACION EN EL MERCADO DE VALOES</a:t>
            </a:r>
            <a:endParaRPr lang="en-BO" sz="32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F45F029C-9E6F-B479-15D6-C1F7B347C8A6}"/>
              </a:ext>
            </a:extLst>
          </p:cNvPr>
          <p:cNvSpPr txBox="1">
            <a:spLocks/>
          </p:cNvSpPr>
          <p:nvPr/>
        </p:nvSpPr>
        <p:spPr>
          <a:xfrm>
            <a:off x="2002978" y="2884056"/>
            <a:ext cx="5380671" cy="718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srgbClr val="00589A"/>
              </a:solidFill>
              <a:effectLst/>
              <a:uLnTx/>
              <a:uFillTx/>
              <a:latin typeface="Aileron UltraLight"/>
              <a:cs typeface="+mj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47391D6-DF0A-F7CB-FFFC-8D0CB6243B04}"/>
              </a:ext>
            </a:extLst>
          </p:cNvPr>
          <p:cNvSpPr txBox="1">
            <a:spLocks/>
          </p:cNvSpPr>
          <p:nvPr/>
        </p:nvSpPr>
        <p:spPr>
          <a:xfrm>
            <a:off x="1677311" y="2485093"/>
            <a:ext cx="9419972" cy="7979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ileron UltraLight"/>
              <a:cs typeface="+mj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4A04CC9-4F93-CF04-D132-6914761E55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7069942"/>
              </p:ext>
            </p:extLst>
          </p:nvPr>
        </p:nvGraphicFramePr>
        <p:xfrm>
          <a:off x="128338" y="2292588"/>
          <a:ext cx="5358062" cy="4399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 Box 32">
            <a:extLst>
              <a:ext uri="{FF2B5EF4-FFF2-40B4-BE49-F238E27FC236}">
                <a16:creationId xmlns:a16="http://schemas.microsoft.com/office/drawing/2014/main" id="{7736FEEA-B160-169C-E323-2281DB1357A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99158" y="1610617"/>
            <a:ext cx="5358061" cy="3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0" bIns="0"/>
          <a:lstStyle/>
          <a:p>
            <a:pPr algn="ctr" defTabSz="801688">
              <a:spcBef>
                <a:spcPct val="20000"/>
              </a:spcBef>
            </a:pPr>
            <a:r>
              <a:rPr lang="es-BO" sz="2000" b="1" dirty="0">
                <a:solidFill>
                  <a:srgbClr val="4472C4">
                    <a:lumMod val="50000"/>
                  </a:srgbClr>
                </a:solidFill>
                <a:latin typeface="Montserrat" panose="00000500000000000000" pitchFamily="2" charset="0"/>
                <a:cs typeface="Arial" charset="0"/>
              </a:rPr>
              <a:t>Intermediación del Mercado de Valores</a:t>
            </a:r>
            <a:endParaRPr lang="de-DE" sz="2000" b="1" dirty="0">
              <a:solidFill>
                <a:srgbClr val="4472C4">
                  <a:lumMod val="50000"/>
                </a:srgbClr>
              </a:solidFill>
              <a:latin typeface="Montserrat" panose="00000500000000000000" pitchFamily="2" charset="0"/>
              <a:cs typeface="Arial" charset="0"/>
            </a:endParaRPr>
          </a:p>
        </p:txBody>
      </p:sp>
      <p:sp>
        <p:nvSpPr>
          <p:cNvPr id="9" name="Text Box 32">
            <a:extLst>
              <a:ext uri="{FF2B5EF4-FFF2-40B4-BE49-F238E27FC236}">
                <a16:creationId xmlns:a16="http://schemas.microsoft.com/office/drawing/2014/main" id="{9A0A5EE6-95B1-E73B-2C3A-8BEDC85FBB1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304489" y="1610617"/>
            <a:ext cx="4792794" cy="32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0" bIns="0"/>
          <a:lstStyle/>
          <a:p>
            <a:pPr algn="ctr" defTabSz="801688">
              <a:spcBef>
                <a:spcPct val="20000"/>
              </a:spcBef>
            </a:pPr>
            <a:r>
              <a:rPr lang="es-BO" sz="2000" b="1" dirty="0">
                <a:solidFill>
                  <a:srgbClr val="4472C4">
                    <a:lumMod val="50000"/>
                  </a:srgbClr>
                </a:solidFill>
                <a:latin typeface="Montserrat" panose="00000500000000000000" pitchFamily="2" charset="0"/>
                <a:cs typeface="Arial" charset="0"/>
              </a:rPr>
              <a:t>Asesoría Financiera de Inversiones </a:t>
            </a:r>
            <a:endParaRPr lang="de-DE" sz="2000" b="1" dirty="0">
              <a:solidFill>
                <a:srgbClr val="4472C4">
                  <a:lumMod val="50000"/>
                </a:srgbClr>
              </a:solidFill>
              <a:latin typeface="Montserrat" panose="00000500000000000000" pitchFamily="2" charset="0"/>
              <a:cs typeface="Arial" charset="0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5058CD66-ABD8-5D33-F673-A020746A98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1493779"/>
              </p:ext>
            </p:extLst>
          </p:nvPr>
        </p:nvGraphicFramePr>
        <p:xfrm>
          <a:off x="4770851" y="2036158"/>
          <a:ext cx="7875405" cy="469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09013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EACB8A1-CF5E-E332-D0BF-2F144A7ED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3344845"/>
              </p:ext>
            </p:extLst>
          </p:nvPr>
        </p:nvGraphicFramePr>
        <p:xfrm>
          <a:off x="1812756" y="1386668"/>
          <a:ext cx="3616729" cy="5254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898BF6C-A818-D9C3-5476-FC615F6E48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420479"/>
              </p:ext>
            </p:extLst>
          </p:nvPr>
        </p:nvGraphicFramePr>
        <p:xfrm>
          <a:off x="6462315" y="1386667"/>
          <a:ext cx="3515875" cy="5254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12572D51-71C8-8E00-8C25-030E69C8C7D0}"/>
              </a:ext>
            </a:extLst>
          </p:cNvPr>
          <p:cNvSpPr txBox="1">
            <a:spLocks/>
          </p:cNvSpPr>
          <p:nvPr/>
        </p:nvSpPr>
        <p:spPr>
          <a:xfrm>
            <a:off x="779925" y="543742"/>
            <a:ext cx="10632149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latin typeface="Montserrat" pitchFamily="2" charset="77"/>
              </a:rPr>
              <a:t>SERVICIOS OFRECIDOS POR INVERSIONES</a:t>
            </a:r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62589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F6BA6-94AC-86B7-A64D-76EE28448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172E3D7-F7E4-4CB4-B1CE-EF9C1F9F66B2}"/>
              </a:ext>
            </a:extLst>
          </p:cNvPr>
          <p:cNvSpPr txBox="1"/>
          <p:nvPr/>
        </p:nvSpPr>
        <p:spPr>
          <a:xfrm>
            <a:off x="1190171" y="974437"/>
            <a:ext cx="9811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MONTO NEGOCIADO POR VALORES UNION EN LA BBV – GESTIÓN 2024</a:t>
            </a:r>
          </a:p>
          <a:p>
            <a:pPr algn="ctr"/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Expresado en miles de bolivianos </a:t>
            </a:r>
          </a:p>
          <a:p>
            <a:endParaRPr lang="es-BO" dirty="0"/>
          </a:p>
        </p:txBody>
      </p:sp>
      <p:sp>
        <p:nvSpPr>
          <p:cNvPr id="4" name="Bocadillo: ovalado 3" descr="defsdf">
            <a:extLst>
              <a:ext uri="{FF2B5EF4-FFF2-40B4-BE49-F238E27FC236}">
                <a16:creationId xmlns:a16="http://schemas.microsoft.com/office/drawing/2014/main" id="{280E4398-8ECB-BED1-F33A-FFBA969D038D}"/>
              </a:ext>
            </a:extLst>
          </p:cNvPr>
          <p:cNvSpPr/>
          <p:nvPr/>
        </p:nvSpPr>
        <p:spPr>
          <a:xfrm>
            <a:off x="8320708" y="1451491"/>
            <a:ext cx="3514994" cy="1543257"/>
          </a:xfrm>
          <a:prstGeom prst="wedgeEllipseCallou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indent="0" algn="l" defTabSz="1371509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754" indent="0" algn="l" defTabSz="1371509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509" indent="0" algn="l" defTabSz="1371509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263" indent="0" algn="l" defTabSz="1371509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017" indent="0" algn="l" defTabSz="1371509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8771" indent="0" algn="l" defTabSz="1371509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526" indent="0" algn="l" defTabSz="1371509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280" indent="0" algn="l" defTabSz="1371509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034" indent="0" algn="l" defTabSz="1371509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Monto Negociado Aprox.</a:t>
            </a:r>
          </a:p>
          <a:p>
            <a:pPr algn="ctr"/>
            <a:r>
              <a:rPr lang="es-MX" sz="24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24 mil Millones de BOB</a:t>
            </a:r>
            <a:endParaRPr lang="es-BO" sz="2400" b="1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E52BA0B-D038-D384-EC03-2AD49A0703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286720"/>
              </p:ext>
            </p:extLst>
          </p:nvPr>
        </p:nvGraphicFramePr>
        <p:xfrm>
          <a:off x="-70114" y="2727220"/>
          <a:ext cx="12071618" cy="3824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6022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0ACBF6-D44F-6967-A1B1-A2B3A1C30128}"/>
              </a:ext>
            </a:extLst>
          </p:cNvPr>
          <p:cNvSpPr txBox="1">
            <a:spLocks/>
          </p:cNvSpPr>
          <p:nvPr/>
        </p:nvSpPr>
        <p:spPr>
          <a:xfrm>
            <a:off x="779925" y="596906"/>
            <a:ext cx="10632149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latin typeface="Montserrat" pitchFamily="2" charset="77"/>
              </a:rPr>
              <a:t>MONTO NEGOCIADO – GESTIÓN 2024</a:t>
            </a:r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99181F73-8FBA-06A1-1D15-69C2E29696B9}"/>
              </a:ext>
            </a:extLst>
          </p:cNvPr>
          <p:cNvSpPr/>
          <p:nvPr/>
        </p:nvSpPr>
        <p:spPr>
          <a:xfrm>
            <a:off x="725746" y="2607774"/>
            <a:ext cx="3496963" cy="441823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2000" b="0" i="0" u="none" strike="noStrike" kern="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Georgia" pitchFamily="18" charset="0"/>
              <a:cs typeface="+mn-cs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88047445-E57D-0169-1F96-661228BC2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432" y="2851294"/>
            <a:ext cx="3089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4472C4">
                    <a:lumMod val="50000"/>
                  </a:srgbClr>
                </a:solidFill>
                <a:latin typeface="Georgia" pitchFamily="18" charset="0"/>
              </a:rPr>
              <a:t>Bolivianos</a:t>
            </a:r>
            <a:endParaRPr lang="en-US" sz="2400" b="1" i="1" dirty="0">
              <a:solidFill>
                <a:srgbClr val="4472C4">
                  <a:lumMod val="50000"/>
                </a:srgbClr>
              </a:solidFill>
              <a:latin typeface="Georgia" pitchFamily="18" charset="0"/>
            </a:endParaRPr>
          </a:p>
        </p:txBody>
      </p:sp>
      <p:sp>
        <p:nvSpPr>
          <p:cNvPr id="6" name="Isosceles Triangle 14">
            <a:extLst>
              <a:ext uri="{FF2B5EF4-FFF2-40B4-BE49-F238E27FC236}">
                <a16:creationId xmlns:a16="http://schemas.microsoft.com/office/drawing/2014/main" id="{E95BE5B7-1E39-623A-A46A-B9476DDB4C0D}"/>
              </a:ext>
            </a:extLst>
          </p:cNvPr>
          <p:cNvSpPr/>
          <p:nvPr/>
        </p:nvSpPr>
        <p:spPr bwMode="ltGray">
          <a:xfrm rot="5400000">
            <a:off x="4751188" y="2830163"/>
            <a:ext cx="236538" cy="309696"/>
          </a:xfrm>
          <a:prstGeom prst="triangle">
            <a:avLst/>
          </a:prstGeom>
          <a:solidFill>
            <a:srgbClr val="4472C4">
              <a:lumMod val="50000"/>
            </a:srgbClr>
          </a:solidFill>
          <a:ln w="3175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itchFamily="18" charset="0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69AE86C-3CF6-3A41-FFDF-175CC94E5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460" y="2697406"/>
            <a:ext cx="37935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BO" sz="2000" b="1" i="1" dirty="0">
                <a:solidFill>
                  <a:srgbClr val="4472C4">
                    <a:lumMod val="50000"/>
                  </a:srgbClr>
                </a:solidFill>
                <a:latin typeface="Georgia" panose="02040502050405020303" pitchFamily="18" charset="0"/>
              </a:rPr>
              <a:t>252,736,757</a:t>
            </a:r>
            <a:endParaRPr lang="en-US" sz="2000" b="1" i="1" dirty="0">
              <a:solidFill>
                <a:srgbClr val="4472C4">
                  <a:lumMod val="50000"/>
                </a:srgb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34D7EED-9EB8-A6EC-A84E-C38A2E7BA57E}"/>
              </a:ext>
            </a:extLst>
          </p:cNvPr>
          <p:cNvSpPr txBox="1"/>
          <p:nvPr/>
        </p:nvSpPr>
        <p:spPr>
          <a:xfrm>
            <a:off x="672388" y="1724334"/>
            <a:ext cx="392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09"/>
            <a:r>
              <a:rPr lang="es-BO" sz="2000" b="1" i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Monto Total Negociado en</a:t>
            </a:r>
          </a:p>
          <a:p>
            <a:pPr algn="ctr" defTabSz="1371509"/>
            <a:r>
              <a:rPr lang="es-BO" sz="2000" b="1" i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COMPRAVENTA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049B7ED6-8911-9BD8-9B9B-E1983171529F}"/>
              </a:ext>
            </a:extLst>
          </p:cNvPr>
          <p:cNvSpPr/>
          <p:nvPr/>
        </p:nvSpPr>
        <p:spPr>
          <a:xfrm>
            <a:off x="390422" y="4435057"/>
            <a:ext cx="3832287" cy="601254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2800" b="0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Georgia" pitchFamily="18" charset="0"/>
              <a:cs typeface="+mn-cs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BFF9E303-108F-1BDC-8FB2-F7AE662A9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0997" y="4746930"/>
            <a:ext cx="3089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FFC000">
                    <a:lumMod val="75000"/>
                  </a:srgbClr>
                </a:solidFill>
                <a:latin typeface="Georgia" pitchFamily="18" charset="0"/>
              </a:rPr>
              <a:t>Bolivianos</a:t>
            </a:r>
          </a:p>
        </p:txBody>
      </p:sp>
      <p:sp>
        <p:nvSpPr>
          <p:cNvPr id="11" name="Isosceles Triangle 14">
            <a:extLst>
              <a:ext uri="{FF2B5EF4-FFF2-40B4-BE49-F238E27FC236}">
                <a16:creationId xmlns:a16="http://schemas.microsoft.com/office/drawing/2014/main" id="{82C71369-CC44-0A76-2FB5-A64ACE7C89BB}"/>
              </a:ext>
            </a:extLst>
          </p:cNvPr>
          <p:cNvSpPr/>
          <p:nvPr/>
        </p:nvSpPr>
        <p:spPr bwMode="ltGray">
          <a:xfrm rot="5400000">
            <a:off x="4631948" y="4705707"/>
            <a:ext cx="236538" cy="309696"/>
          </a:xfrm>
          <a:prstGeom prst="triangle">
            <a:avLst/>
          </a:prstGeom>
          <a:solidFill>
            <a:srgbClr val="FFC000">
              <a:lumMod val="75000"/>
            </a:srgbClr>
          </a:solidFill>
          <a:ln w="3175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itchFamily="18" charset="0"/>
              <a:cs typeface="+mn-cs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407AB17-EA31-74DB-AECA-5EDA5A7FF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941" y="4631437"/>
            <a:ext cx="37935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BO" sz="2000" b="1" i="1" dirty="0">
                <a:solidFill>
                  <a:srgbClr val="FFC000">
                    <a:lumMod val="75000"/>
                  </a:srgbClr>
                </a:solidFill>
                <a:latin typeface="Georgia" panose="02040502050405020303" pitchFamily="18" charset="0"/>
              </a:rPr>
              <a:t> 1,081,311,581</a:t>
            </a:r>
            <a:endParaRPr lang="en-US" sz="2000" b="1" i="1" dirty="0">
              <a:solidFill>
                <a:srgbClr val="FFC000">
                  <a:lumMod val="75000"/>
                </a:srgbClr>
              </a:solidFill>
              <a:latin typeface="Georgia" panose="02040502050405020303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BA842B7-0490-5EF7-F649-C9F256EEBA14}"/>
              </a:ext>
            </a:extLst>
          </p:cNvPr>
          <p:cNvSpPr txBox="1"/>
          <p:nvPr/>
        </p:nvSpPr>
        <p:spPr>
          <a:xfrm>
            <a:off x="458220" y="3437428"/>
            <a:ext cx="3971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09"/>
            <a:r>
              <a:rPr lang="es-BO" sz="2000" b="1" i="1" dirty="0">
                <a:solidFill>
                  <a:srgbClr val="FFC000">
                    <a:lumMod val="75000"/>
                  </a:srgbClr>
                </a:solidFill>
                <a:latin typeface="Montserrat" panose="00000500000000000000" pitchFamily="2" charset="0"/>
              </a:rPr>
              <a:t>Monto Total Negociado en</a:t>
            </a:r>
          </a:p>
          <a:p>
            <a:pPr algn="ctr" defTabSz="1371509"/>
            <a:r>
              <a:rPr lang="es-BO" sz="2000" b="1" i="1" dirty="0">
                <a:solidFill>
                  <a:srgbClr val="FFC000">
                    <a:lumMod val="75000"/>
                  </a:srgbClr>
                </a:solidFill>
                <a:latin typeface="Montserrat" panose="00000500000000000000" pitchFamily="2" charset="0"/>
              </a:rPr>
              <a:t>REPORTO</a:t>
            </a:r>
          </a:p>
        </p:txBody>
      </p:sp>
      <p:sp>
        <p:nvSpPr>
          <p:cNvPr id="14" name="Text Box 32">
            <a:extLst>
              <a:ext uri="{FF2B5EF4-FFF2-40B4-BE49-F238E27FC236}">
                <a16:creationId xmlns:a16="http://schemas.microsoft.com/office/drawing/2014/main" id="{778B0876-8583-5482-7336-B97FFE6340D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09662" y="1384063"/>
            <a:ext cx="4792794" cy="32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0" bIns="0"/>
          <a:lstStyle/>
          <a:p>
            <a:pPr defTabSz="801688">
              <a:spcBef>
                <a:spcPct val="20000"/>
              </a:spcBef>
            </a:pPr>
            <a:r>
              <a:rPr lang="es-BO" sz="2400" b="1" dirty="0">
                <a:solidFill>
                  <a:srgbClr val="4472C4">
                    <a:lumMod val="50000"/>
                  </a:srgbClr>
                </a:solidFill>
                <a:latin typeface="Montserrat" panose="00000500000000000000" pitchFamily="2" charset="0"/>
                <a:cs typeface="Arial" charset="0"/>
              </a:rPr>
              <a:t>Renta Fija</a:t>
            </a:r>
            <a:endParaRPr lang="de-DE" sz="2400" b="1" dirty="0">
              <a:solidFill>
                <a:srgbClr val="4472C4">
                  <a:lumMod val="50000"/>
                </a:srgbClr>
              </a:solidFill>
              <a:latin typeface="Montserrat" panose="00000500000000000000" pitchFamily="2" charset="0"/>
              <a:cs typeface="Arial" charset="0"/>
            </a:endParaRP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22A062EE-3F91-0186-593E-6949B95537F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5785" y="5247653"/>
            <a:ext cx="4792794" cy="32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0" bIns="0"/>
          <a:lstStyle/>
          <a:p>
            <a:pPr defTabSz="801688">
              <a:spcBef>
                <a:spcPct val="20000"/>
              </a:spcBef>
            </a:pPr>
            <a:r>
              <a:rPr lang="es-BO" sz="2400" b="1" dirty="0">
                <a:solidFill>
                  <a:srgbClr val="4472C4">
                    <a:lumMod val="50000"/>
                  </a:srgbClr>
                </a:solidFill>
                <a:latin typeface="Montserrat" panose="00000500000000000000" pitchFamily="2" charset="0"/>
                <a:cs typeface="Arial" charset="0"/>
              </a:rPr>
              <a:t>Renta Variable</a:t>
            </a:r>
            <a:endParaRPr lang="de-DE" sz="2400" b="1" dirty="0">
              <a:solidFill>
                <a:srgbClr val="4472C4">
                  <a:lumMod val="50000"/>
                </a:srgbClr>
              </a:solidFill>
              <a:latin typeface="Montserrat" panose="00000500000000000000" pitchFamily="2" charset="0"/>
              <a:cs typeface="Arial" charset="0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8BC59381-60A4-EF52-B1EE-C803707F0B79}"/>
              </a:ext>
            </a:extLst>
          </p:cNvPr>
          <p:cNvSpPr/>
          <p:nvPr/>
        </p:nvSpPr>
        <p:spPr>
          <a:xfrm>
            <a:off x="425785" y="6200151"/>
            <a:ext cx="3929134" cy="479771"/>
          </a:xfrm>
          <a:prstGeom prst="roundRect">
            <a:avLst/>
          </a:prstGeom>
          <a:noFill/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2800" b="0" i="0" u="none" strike="noStrike" kern="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Georgia" pitchFamily="18" charset="0"/>
              <a:cs typeface="+mn-cs"/>
            </a:endParaRP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6A989409-4B8F-3366-110D-57166CAF2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3534" y="6341624"/>
            <a:ext cx="3089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70AD47">
                    <a:lumMod val="75000"/>
                  </a:srgbClr>
                </a:solidFill>
                <a:latin typeface="Georgia" pitchFamily="18" charset="0"/>
              </a:rPr>
              <a:t>Bolivianos</a:t>
            </a:r>
          </a:p>
        </p:txBody>
      </p:sp>
      <p:sp>
        <p:nvSpPr>
          <p:cNvPr id="18" name="Isosceles Triangle 14">
            <a:extLst>
              <a:ext uri="{FF2B5EF4-FFF2-40B4-BE49-F238E27FC236}">
                <a16:creationId xmlns:a16="http://schemas.microsoft.com/office/drawing/2014/main" id="{D0567F8B-C02C-80F3-376E-B12E5AECEBDD}"/>
              </a:ext>
            </a:extLst>
          </p:cNvPr>
          <p:cNvSpPr/>
          <p:nvPr/>
        </p:nvSpPr>
        <p:spPr bwMode="ltGray">
          <a:xfrm rot="5400000">
            <a:off x="4592529" y="6304548"/>
            <a:ext cx="208796" cy="345059"/>
          </a:xfrm>
          <a:prstGeom prst="triangle">
            <a:avLst/>
          </a:prstGeom>
          <a:solidFill>
            <a:srgbClr val="70AD47">
              <a:lumMod val="75000"/>
            </a:srgbClr>
          </a:solidFill>
          <a:ln w="31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itchFamily="18" charset="0"/>
              <a:cs typeface="+mn-cs"/>
            </a:endParaRP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43A1C1BE-8113-2244-6B32-751E5509D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98" y="6288218"/>
            <a:ext cx="379353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BO" sz="2000" b="1" i="1" dirty="0">
                <a:solidFill>
                  <a:srgbClr val="70AD47">
                    <a:lumMod val="75000"/>
                  </a:srgbClr>
                </a:solidFill>
                <a:latin typeface="Georgia" panose="02040502050405020303" pitchFamily="18" charset="0"/>
              </a:rPr>
              <a:t> 25,510,204</a:t>
            </a:r>
            <a:endParaRPr lang="en-US" sz="2000" b="1" i="1" dirty="0">
              <a:solidFill>
                <a:srgbClr val="70AD47">
                  <a:lumMod val="75000"/>
                </a:srgbClr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i="1" dirty="0">
              <a:solidFill>
                <a:srgbClr val="70AD47">
                  <a:lumMod val="75000"/>
                </a:srgbClr>
              </a:solidFill>
              <a:latin typeface="Georgia" panose="02040502050405020303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FD60BEB-CA02-D2F9-E213-FFB90F6CBAEC}"/>
              </a:ext>
            </a:extLst>
          </p:cNvPr>
          <p:cNvSpPr txBox="1"/>
          <p:nvPr/>
        </p:nvSpPr>
        <p:spPr>
          <a:xfrm>
            <a:off x="521044" y="5756936"/>
            <a:ext cx="3929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09"/>
            <a:r>
              <a:rPr lang="es-BO" sz="2000" b="1" i="1" dirty="0">
                <a:solidFill>
                  <a:srgbClr val="70AD47">
                    <a:lumMod val="75000"/>
                  </a:srgbClr>
                </a:solidFill>
                <a:latin typeface="Montserrat" panose="00000500000000000000" pitchFamily="2" charset="0"/>
              </a:rPr>
              <a:t>Monto Total Negociado</a:t>
            </a:r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7A1BD238-9415-443B-AAE6-2D18DEDA0A7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157772" y="3691597"/>
            <a:ext cx="4792794" cy="32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0" bIns="0"/>
          <a:lstStyle/>
          <a:p>
            <a:pPr algn="ctr" defTabSz="801688">
              <a:spcBef>
                <a:spcPct val="20000"/>
              </a:spcBef>
            </a:pPr>
            <a:r>
              <a:rPr lang="es-BO" sz="20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Proporciones Operadas</a:t>
            </a:r>
          </a:p>
        </p:txBody>
      </p:sp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67C358C5-7AF7-A111-EDBD-56B8ED0ECB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085221"/>
              </p:ext>
            </p:extLst>
          </p:nvPr>
        </p:nvGraphicFramePr>
        <p:xfrm>
          <a:off x="7410202" y="3955137"/>
          <a:ext cx="4259120" cy="2724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885C7C50-2A5C-31AC-2DAC-5EA65D0981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9984354"/>
              </p:ext>
            </p:extLst>
          </p:nvPr>
        </p:nvGraphicFramePr>
        <p:xfrm>
          <a:off x="8157029" y="1148643"/>
          <a:ext cx="3793537" cy="2918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2990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4673-6AAF-8A16-97F5-F8B9975E3247}"/>
              </a:ext>
            </a:extLst>
          </p:cNvPr>
          <p:cNvSpPr txBox="1">
            <a:spLocks/>
          </p:cNvSpPr>
          <p:nvPr/>
        </p:nvSpPr>
        <p:spPr>
          <a:xfrm>
            <a:off x="779924" y="914400"/>
            <a:ext cx="10632149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latin typeface="Montserrat" pitchFamily="2" charset="77"/>
              </a:rPr>
              <a:t>MONTO OPERADO EN EL MERCADO DE VALORES– GESTIÓN 2024</a:t>
            </a:r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30EEBEBC-76C7-A00A-73DC-3AAAB1EB1A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476512"/>
              </p:ext>
            </p:extLst>
          </p:nvPr>
        </p:nvGraphicFramePr>
        <p:xfrm>
          <a:off x="3246232" y="1750197"/>
          <a:ext cx="5699530" cy="4386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1 Rectángulo">
            <a:extLst>
              <a:ext uri="{FF2B5EF4-FFF2-40B4-BE49-F238E27FC236}">
                <a16:creationId xmlns:a16="http://schemas.microsoft.com/office/drawing/2014/main" id="{13C17F34-BDAF-91C4-FD88-BEF8704DF66F}"/>
              </a:ext>
            </a:extLst>
          </p:cNvPr>
          <p:cNvSpPr/>
          <p:nvPr/>
        </p:nvSpPr>
        <p:spPr>
          <a:xfrm>
            <a:off x="293707" y="6065186"/>
            <a:ext cx="11604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509">
              <a:spcBef>
                <a:spcPct val="20000"/>
              </a:spcBef>
            </a:pPr>
            <a:r>
              <a:rPr lang="es-BO" dirty="0">
                <a:solidFill>
                  <a:srgbClr val="4472C4">
                    <a:lumMod val="50000"/>
                  </a:srgbClr>
                </a:solidFill>
                <a:latin typeface="Montserrat" panose="00000500000000000000" pitchFamily="2" charset="0"/>
                <a:cs typeface="Aparajita" pitchFamily="34" charset="0"/>
              </a:rPr>
              <a:t>Al considerar los montos totales negociados en la gestión 2024, tanto en compraventa en firme como en reporto, VUN compone una parte importante del Mercado con un 11% del total.</a:t>
            </a:r>
          </a:p>
        </p:txBody>
      </p:sp>
    </p:spTree>
    <p:extLst>
      <p:ext uri="{BB962C8B-B14F-4D97-AF65-F5344CB8AC3E}">
        <p14:creationId xmlns:p14="http://schemas.microsoft.com/office/powerpoint/2010/main" val="973096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E65CD-AE96-47A3-0849-B403784E1E17}"/>
              </a:ext>
            </a:extLst>
          </p:cNvPr>
          <p:cNvSpPr txBox="1">
            <a:spLocks/>
          </p:cNvSpPr>
          <p:nvPr/>
        </p:nvSpPr>
        <p:spPr>
          <a:xfrm>
            <a:off x="1" y="607911"/>
            <a:ext cx="12192000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latin typeface="Montserrat" pitchFamily="2" charset="77"/>
              </a:rPr>
              <a:t>ESQUEMA DE NEGOCIOS – ASESORÍA FINANCIERA</a:t>
            </a:r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pic>
        <p:nvPicPr>
          <p:cNvPr id="3" name="Imagen 2" descr="Pantalla de juego de video&#10;&#10;Descripción generada automáticamente con confianza media">
            <a:extLst>
              <a:ext uri="{FF2B5EF4-FFF2-40B4-BE49-F238E27FC236}">
                <a16:creationId xmlns:a16="http://schemas.microsoft.com/office/drawing/2014/main" id="{F1F3CBFC-3B86-D6D3-F605-DE9A1F075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5" b="8370"/>
          <a:stretch/>
        </p:blipFill>
        <p:spPr>
          <a:xfrm>
            <a:off x="449415" y="2022836"/>
            <a:ext cx="11298004" cy="4688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D158971-E0F5-3CB1-72ED-741A7FEA2203}"/>
              </a:ext>
            </a:extLst>
          </p:cNvPr>
          <p:cNvSpPr txBox="1"/>
          <p:nvPr/>
        </p:nvSpPr>
        <p:spPr>
          <a:xfrm>
            <a:off x="1278213" y="1515005"/>
            <a:ext cx="37481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09"/>
            <a:r>
              <a:rPr lang="es-ES" sz="2700" b="1" dirty="0">
                <a:solidFill>
                  <a:srgbClr val="4472C4">
                    <a:lumMod val="50000"/>
                  </a:srgbClr>
                </a:solidFill>
                <a:latin typeface="Montserrat" panose="00000500000000000000" pitchFamily="2" charset="0"/>
              </a:rPr>
              <a:t>Asesoría Financiera</a:t>
            </a:r>
            <a:endParaRPr lang="es-BO" sz="2700" b="1" dirty="0">
              <a:solidFill>
                <a:srgbClr val="4472C4">
                  <a:lumMod val="50000"/>
                </a:srgbClr>
              </a:solidFill>
              <a:latin typeface="Montserrat" panose="00000500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739B22-1F34-3B40-B2E4-90EF30EE3BED}"/>
              </a:ext>
            </a:extLst>
          </p:cNvPr>
          <p:cNvSpPr txBox="1"/>
          <p:nvPr/>
        </p:nvSpPr>
        <p:spPr>
          <a:xfrm>
            <a:off x="6304548" y="1515005"/>
            <a:ext cx="54380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09"/>
            <a:r>
              <a:rPr lang="es-ES" sz="2700" b="1" dirty="0">
                <a:solidFill>
                  <a:srgbClr val="4472C4">
                    <a:lumMod val="50000"/>
                  </a:srgbClr>
                </a:solidFill>
                <a:latin typeface="Montserrat" panose="00000500000000000000" pitchFamily="2" charset="0"/>
              </a:rPr>
              <a:t>Estructuración de Emisiones </a:t>
            </a:r>
            <a:endParaRPr lang="es-BO" sz="2700" b="1" dirty="0">
              <a:solidFill>
                <a:srgbClr val="4472C4">
                  <a:lumMod val="50000"/>
                </a:srgb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652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D826A-4FE7-49C6-35D0-1707041076FA}"/>
              </a:ext>
            </a:extLst>
          </p:cNvPr>
          <p:cNvSpPr txBox="1">
            <a:spLocks/>
          </p:cNvSpPr>
          <p:nvPr/>
        </p:nvSpPr>
        <p:spPr>
          <a:xfrm>
            <a:off x="1" y="607911"/>
            <a:ext cx="12192000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latin typeface="Montserrat" pitchFamily="2" charset="77"/>
              </a:rPr>
              <a:t>ESQUEMA DE NEGOCIOS – ASESORÍA FINANCIERA</a:t>
            </a:r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701F39B3-0503-A4B1-9B2A-F6B217F77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2" b="7135"/>
          <a:stretch/>
        </p:blipFill>
        <p:spPr>
          <a:xfrm>
            <a:off x="1251284" y="2398497"/>
            <a:ext cx="9929274" cy="456386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8FD8734-B8A8-A4A1-01AF-D930354752F2}"/>
              </a:ext>
            </a:extLst>
          </p:cNvPr>
          <p:cNvSpPr txBox="1"/>
          <p:nvPr/>
        </p:nvSpPr>
        <p:spPr>
          <a:xfrm>
            <a:off x="1886903" y="1669739"/>
            <a:ext cx="3764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09"/>
            <a:r>
              <a:rPr lang="es-ES" b="1" dirty="0">
                <a:solidFill>
                  <a:srgbClr val="4472C4">
                    <a:lumMod val="50000"/>
                  </a:srgbClr>
                </a:solidFill>
                <a:latin typeface="Montserrat" panose="00000500000000000000" pitchFamily="2" charset="0"/>
              </a:rPr>
              <a:t>Inscripción y colocación de valores en el mercado </a:t>
            </a:r>
            <a:endParaRPr lang="es-BO" b="1" dirty="0">
              <a:solidFill>
                <a:srgbClr val="4472C4">
                  <a:lumMod val="50000"/>
                </a:srgbClr>
              </a:solidFill>
              <a:latin typeface="Montserrat" panose="00000500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93907A6-2437-3C9A-525C-2EB07871776E}"/>
              </a:ext>
            </a:extLst>
          </p:cNvPr>
          <p:cNvSpPr txBox="1"/>
          <p:nvPr/>
        </p:nvSpPr>
        <p:spPr>
          <a:xfrm>
            <a:off x="6540652" y="1669739"/>
            <a:ext cx="4243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09"/>
            <a:r>
              <a:rPr lang="es-ES" b="1" dirty="0">
                <a:solidFill>
                  <a:srgbClr val="4472C4">
                    <a:lumMod val="50000"/>
                  </a:srgbClr>
                </a:solidFill>
                <a:latin typeface="Montserrat" panose="00000500000000000000" pitchFamily="2" charset="0"/>
              </a:rPr>
              <a:t>Servicio de Representante Común de Tenedores de Valores</a:t>
            </a:r>
            <a:endParaRPr lang="es-BO" b="1" dirty="0">
              <a:solidFill>
                <a:srgbClr val="4472C4">
                  <a:lumMod val="50000"/>
                </a:srgb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109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B21FBAE-18BF-2E04-6E13-3F1A5D2693CE}"/>
              </a:ext>
            </a:extLst>
          </p:cNvPr>
          <p:cNvSpPr txBox="1">
            <a:spLocks/>
          </p:cNvSpPr>
          <p:nvPr/>
        </p:nvSpPr>
        <p:spPr>
          <a:xfrm>
            <a:off x="-1" y="712185"/>
            <a:ext cx="12192000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latin typeface="Montserrat" pitchFamily="2" charset="77"/>
              </a:rPr>
              <a:t>PROCESOS DE ESTRUCTURACIÓN GESTIÓN 2024</a:t>
            </a:r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2DF757-BEB6-C54C-CD52-0CB5243B62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5425667"/>
              </p:ext>
            </p:extLst>
          </p:nvPr>
        </p:nvGraphicFramePr>
        <p:xfrm>
          <a:off x="577419" y="2177143"/>
          <a:ext cx="11037162" cy="4259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620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7B37E0-286C-EBA9-AC80-AF7EB77C2C2A}"/>
              </a:ext>
            </a:extLst>
          </p:cNvPr>
          <p:cNvSpPr txBox="1">
            <a:spLocks/>
          </p:cNvSpPr>
          <p:nvPr/>
        </p:nvSpPr>
        <p:spPr>
          <a:xfrm>
            <a:off x="1319048" y="956440"/>
            <a:ext cx="907606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latin typeface="Montserrat" pitchFamily="2" charset="77"/>
              </a:rPr>
              <a:t>CONTENIDO</a:t>
            </a:r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615D07-9B84-2DC7-FFB2-B0B113B94BBC}"/>
              </a:ext>
            </a:extLst>
          </p:cNvPr>
          <p:cNvSpPr txBox="1">
            <a:spLocks/>
          </p:cNvSpPr>
          <p:nvPr/>
        </p:nvSpPr>
        <p:spPr>
          <a:xfrm>
            <a:off x="1319048" y="1863535"/>
            <a:ext cx="9685283" cy="45190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25563" marR="0" lvl="0" indent="-514350" algn="l" defTabSz="13715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  <a:p>
            <a:pPr marL="1325563" marR="0" lvl="0" indent="-514350" algn="l" defTabSz="13715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t>Transparencia</a:t>
            </a:r>
          </a:p>
          <a:p>
            <a:pPr marL="1325563" marR="0" lvl="0" indent="-514350" algn="l" defTabSz="13715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t>Introducción</a:t>
            </a:r>
          </a:p>
          <a:p>
            <a:pPr marL="1954167" marR="0" lvl="1" indent="-457200" algn="l" defTabSz="13715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600" dirty="0">
                <a:solidFill>
                  <a:srgbClr val="4472C4">
                    <a:lumMod val="75000"/>
                  </a:srgbClr>
                </a:solidFill>
                <a:latin typeface="Montserrat" panose="00000500000000000000" pitchFamily="2" charset="0"/>
              </a:rPr>
              <a:t>Naturaleza jurídica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1954167" marR="0" lvl="1" indent="-457200" algn="l" defTabSz="13715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t>Quienes somos</a:t>
            </a:r>
          </a:p>
          <a:p>
            <a:pPr marL="1954167" marR="0" lvl="1" indent="-457200" algn="l" defTabSz="13715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t>Misión, Visión y Valores</a:t>
            </a:r>
          </a:p>
          <a:p>
            <a:pPr marL="1954167" marR="0" lvl="1" indent="-457200" algn="l" defTabSz="13715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t>Organigrama</a:t>
            </a:r>
          </a:p>
          <a:p>
            <a:pPr marL="1954167" marR="0" lvl="1" indent="-457200" algn="l" defTabSz="13715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t>Trayectoria Institucional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  <a:p>
            <a:pPr marL="1325563" marR="0" lvl="0" indent="-514350" algn="l" defTabSz="13715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t>Esquema de Negocios</a:t>
            </a:r>
          </a:p>
          <a:p>
            <a:pPr marL="1325563" marR="0" lvl="0" indent="-514350" algn="l" defTabSz="13715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t>Comunicación</a:t>
            </a:r>
          </a:p>
          <a:p>
            <a:pPr marL="1325563" marR="0" lvl="0" indent="-514350" algn="l" defTabSz="13715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lang="es-ES" sz="1600" dirty="0">
                <a:solidFill>
                  <a:srgbClr val="4472C4">
                    <a:lumMod val="75000"/>
                  </a:srgbClr>
                </a:solidFill>
                <a:latin typeface="Montserrat" panose="00000500000000000000" pitchFamily="2" charset="0"/>
                <a:cs typeface="+mn-cs"/>
              </a:rPr>
              <a:t>T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t>alento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t> Humano</a:t>
            </a:r>
          </a:p>
          <a:p>
            <a:pPr marL="1325563" marR="0" lvl="0" indent="-514350" algn="l" defTabSz="13715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t>Presupuesto – Ejecución Financiera</a:t>
            </a:r>
          </a:p>
          <a:p>
            <a:pPr marL="1325563" marR="0" lvl="0" indent="-514350" algn="l" defTabSz="13715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lang="es-ES" sz="1600" dirty="0">
                <a:solidFill>
                  <a:srgbClr val="4472C4">
                    <a:lumMod val="75000"/>
                  </a:srgbClr>
                </a:solidFill>
                <a:latin typeface="Montserrat" panose="00000500000000000000" pitchFamily="2" charset="0"/>
                <a:cs typeface="+mn-cs"/>
              </a:rPr>
              <a:t>Gestión Integral de Riesgos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857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AB1A7054-A622-6F8D-397D-09956A11EDA4}"/>
              </a:ext>
            </a:extLst>
          </p:cNvPr>
          <p:cNvGraphicFramePr/>
          <p:nvPr/>
        </p:nvGraphicFramePr>
        <p:xfrm>
          <a:off x="567230" y="1813820"/>
          <a:ext cx="5709171" cy="5446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0D185D4F-CD44-F95A-F02C-EEB7AE9EA757}"/>
              </a:ext>
            </a:extLst>
          </p:cNvPr>
          <p:cNvSpPr txBox="1">
            <a:spLocks/>
          </p:cNvSpPr>
          <p:nvPr/>
        </p:nvSpPr>
        <p:spPr>
          <a:xfrm>
            <a:off x="-1" y="784374"/>
            <a:ext cx="12192000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00B0F0"/>
                </a:solidFill>
                <a:latin typeface="Montserrat" pitchFamily="2" charset="77"/>
              </a:rPr>
              <a:t>SERVICIOS A CLIENTES</a:t>
            </a:r>
            <a:endParaRPr lang="en-BO" sz="32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3CF53F7-4B4B-66A4-E14C-9905064E8E4F}"/>
              </a:ext>
            </a:extLst>
          </p:cNvPr>
          <p:cNvSpPr txBox="1"/>
          <p:nvPr/>
        </p:nvSpPr>
        <p:spPr>
          <a:xfrm>
            <a:off x="1591651" y="2106725"/>
            <a:ext cx="366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>
                    <a:lumMod val="10000"/>
                  </a:schemeClr>
                </a:solidFill>
              </a:rPr>
              <a:t>PROCESOS DE INSCRIPCIÓN Y COLOCACIÓN DE VALORES</a:t>
            </a:r>
            <a:endParaRPr lang="es-BO" sz="16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F5D15CC-A287-67C2-5DB7-075539DA54D4}"/>
              </a:ext>
            </a:extLst>
          </p:cNvPr>
          <p:cNvSpPr txBox="1"/>
          <p:nvPr/>
        </p:nvSpPr>
        <p:spPr>
          <a:xfrm>
            <a:off x="5943686" y="2229835"/>
            <a:ext cx="5603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>
                    <a:lumMod val="10000"/>
                  </a:schemeClr>
                </a:solidFill>
              </a:rPr>
              <a:t>PROCESOS DE ASESORÍA FINANCIERA</a:t>
            </a:r>
            <a:endParaRPr lang="es-BO" sz="16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FF3F3A1-E650-8C49-C9AA-F8AFD4470906}"/>
              </a:ext>
            </a:extLst>
          </p:cNvPr>
          <p:cNvSpPr txBox="1"/>
          <p:nvPr/>
        </p:nvSpPr>
        <p:spPr>
          <a:xfrm>
            <a:off x="1853399" y="3400125"/>
            <a:ext cx="864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5400" b="1" dirty="0"/>
              <a:t>1</a:t>
            </a:r>
            <a:endParaRPr lang="es-BO" sz="28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26A258-FC27-7A0D-B60E-FADF65B9B891}"/>
              </a:ext>
            </a:extLst>
          </p:cNvPr>
          <p:cNvSpPr txBox="1"/>
          <p:nvPr/>
        </p:nvSpPr>
        <p:spPr>
          <a:xfrm>
            <a:off x="4082103" y="4743176"/>
            <a:ext cx="864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5400" b="1" dirty="0"/>
              <a:t>1</a:t>
            </a:r>
            <a:endParaRPr lang="es-BO" sz="2800" b="1" dirty="0"/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76D23A26-2F94-4752-EE40-E633766B4DB1}"/>
              </a:ext>
            </a:extLst>
          </p:cNvPr>
          <p:cNvGraphicFramePr/>
          <p:nvPr/>
        </p:nvGraphicFramePr>
        <p:xfrm>
          <a:off x="6303650" y="2823364"/>
          <a:ext cx="5321120" cy="300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BBBB59B3-0910-7022-0FAC-F100EBDB050C}"/>
              </a:ext>
            </a:extLst>
          </p:cNvPr>
          <p:cNvSpPr txBox="1"/>
          <p:nvPr/>
        </p:nvSpPr>
        <p:spPr>
          <a:xfrm>
            <a:off x="6511102" y="3198668"/>
            <a:ext cx="673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5400" b="1" dirty="0">
                <a:solidFill>
                  <a:schemeClr val="bg1">
                    <a:lumMod val="10000"/>
                  </a:schemeClr>
                </a:solidFill>
              </a:rPr>
              <a:t>2</a:t>
            </a:r>
            <a:endParaRPr lang="es-BO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F6FF128-D546-55D9-C0F1-D45E5B4C93B9}"/>
              </a:ext>
            </a:extLst>
          </p:cNvPr>
          <p:cNvSpPr txBox="1"/>
          <p:nvPr/>
        </p:nvSpPr>
        <p:spPr>
          <a:xfrm>
            <a:off x="6511102" y="4497302"/>
            <a:ext cx="673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5400" b="1" dirty="0">
                <a:solidFill>
                  <a:schemeClr val="bg1">
                    <a:lumMod val="10000"/>
                  </a:schemeClr>
                </a:solidFill>
              </a:rPr>
              <a:t>1</a:t>
            </a:r>
            <a:endParaRPr lang="es-BO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13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8280C-C4EA-127D-320F-E7BA094DFFA8}"/>
              </a:ext>
            </a:extLst>
          </p:cNvPr>
          <p:cNvSpPr txBox="1">
            <a:spLocks/>
          </p:cNvSpPr>
          <p:nvPr/>
        </p:nvSpPr>
        <p:spPr>
          <a:xfrm>
            <a:off x="1303282" y="2695331"/>
            <a:ext cx="907606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latin typeface="Montserrat" pitchFamily="2" charset="77"/>
              </a:rPr>
              <a:t>COMUNICACIÓN</a:t>
            </a:r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4555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093B967-3DA7-D936-15C5-C428F467F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46" y="1275347"/>
            <a:ext cx="9904707" cy="558265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3A10F3-AD88-4F57-BD2C-34CB96CE3A5D}"/>
              </a:ext>
            </a:extLst>
          </p:cNvPr>
          <p:cNvSpPr txBox="1">
            <a:spLocks/>
          </p:cNvSpPr>
          <p:nvPr/>
        </p:nvSpPr>
        <p:spPr>
          <a:xfrm>
            <a:off x="-1" y="712185"/>
            <a:ext cx="12192000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latin typeface="Montserrat" pitchFamily="2" charset="77"/>
              </a:rPr>
              <a:t>COMUNICACIÓN</a:t>
            </a:r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70049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D5041-4667-C6E5-FC6E-C00138B11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90EA7-E9BA-E191-8C56-F4A760986604}"/>
              </a:ext>
            </a:extLst>
          </p:cNvPr>
          <p:cNvSpPr txBox="1">
            <a:spLocks/>
          </p:cNvSpPr>
          <p:nvPr/>
        </p:nvSpPr>
        <p:spPr>
          <a:xfrm>
            <a:off x="-1" y="712185"/>
            <a:ext cx="12192000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latin typeface="Montserrat" pitchFamily="2" charset="77"/>
              </a:rPr>
              <a:t>COMUNICACIÓN</a:t>
            </a:r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414C4C40-5934-D3D1-C70A-FEED7F601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7456"/>
          <a:stretch/>
        </p:blipFill>
        <p:spPr>
          <a:xfrm>
            <a:off x="7544465" y="1901100"/>
            <a:ext cx="1159573" cy="11394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C707892-3364-0670-D48C-C8EB460AC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945" y1="32361" x2="49862" y2="32083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670378" y="2485821"/>
            <a:ext cx="1553121" cy="1540283"/>
          </a:xfrm>
          <a:prstGeom prst="rect">
            <a:avLst/>
          </a:prstGeom>
        </p:spPr>
      </p:pic>
      <p:pic>
        <p:nvPicPr>
          <p:cNvPr id="1028" name="Picture 4" descr="Ícono de la aplicación de LinkedIn La red profesional más grande del mundo Redes  sociales Trabajos y carreras | Vector Premium">
            <a:extLst>
              <a:ext uri="{FF2B5EF4-FFF2-40B4-BE49-F238E27FC236}">
                <a16:creationId xmlns:a16="http://schemas.microsoft.com/office/drawing/2014/main" id="{31D3B083-9EA5-DD65-78B3-F85677130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2889" y1="26667" x2="72889" y2="26667"/>
                        <a14:foregroundMark x1="57333" y1="25778" x2="50667" y2="2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09" y="4437681"/>
            <a:ext cx="1398458" cy="139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ktok tik tok musicalmente logo icon set de iconos de redes sociales logo  vector illustrator 4542866 Vector en Vecteezy">
            <a:extLst>
              <a:ext uri="{FF2B5EF4-FFF2-40B4-BE49-F238E27FC236}">
                <a16:creationId xmlns:a16="http://schemas.microsoft.com/office/drawing/2014/main" id="{A15A50A4-7A86-6A01-2BBB-E664AF48F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79111" y1="24000" x2="80000" y2="46667"/>
                        <a14:foregroundMark x1="80000" y1="46667" x2="69333" y2="74667"/>
                        <a14:foregroundMark x1="69333" y1="74667" x2="42222" y2="70667"/>
                        <a14:foregroundMark x1="42222" y1="70667" x2="26222" y2="30222"/>
                        <a14:foregroundMark x1="26222" y1="30222" x2="69333" y2="20444"/>
                        <a14:foregroundMark x1="69333" y1="20444" x2="74222" y2="20889"/>
                        <a14:foregroundMark x1="83556" y1="60444" x2="41778" y2="76444"/>
                        <a14:foregroundMark x1="41778" y1="76444" x2="31556" y2="76444"/>
                        <a14:foregroundMark x1="30222" y1="75556" x2="26222" y2="72000"/>
                        <a14:foregroundMark x1="28000" y1="82667" x2="67556" y2="82667"/>
                        <a14:foregroundMark x1="67556" y1="82667" x2="37778" y2="70222"/>
                        <a14:foregroundMark x1="37778" y1="70222" x2="29333" y2="71111"/>
                        <a14:foregroundMark x1="46222" y1="35111" x2="59556" y2="57778"/>
                        <a14:foregroundMark x1="63556" y1="33778" x2="60000" y2="32889"/>
                        <a14:foregroundMark x1="58667" y1="32889" x2="59556" y2="63556"/>
                        <a14:foregroundMark x1="76000" y1="36889" x2="39556" y2="44000"/>
                        <a14:foregroundMark x1="39556" y1="44000" x2="33333" y2="79556"/>
                        <a14:foregroundMark x1="77778" y1="82667" x2="51111" y2="81778"/>
                        <a14:foregroundMark x1="51111" y1="81778" x2="21333" y2="65778"/>
                        <a14:foregroundMark x1="21333" y1="65778" x2="38222" y2="28889"/>
                        <a14:foregroundMark x1="38222" y1="28889" x2="79111" y2="34222"/>
                        <a14:foregroundMark x1="79111" y1="34222" x2="75111" y2="59556"/>
                        <a14:foregroundMark x1="75111" y1="59556" x2="80000" y2="77778"/>
                        <a14:foregroundMark x1="33333" y1="79111" x2="32889" y2="77778"/>
                        <a14:foregroundMark x1="75556" y1="85333" x2="77333" y2="85333"/>
                        <a14:foregroundMark x1="76000" y1="76444" x2="76000" y2="76444"/>
                        <a14:foregroundMark x1="72000" y1="76444" x2="72000" y2="76444"/>
                        <a14:foregroundMark x1="70667" y1="77333" x2="70667" y2="77333"/>
                        <a14:foregroundMark x1="72889" y1="79556" x2="74667" y2="81778"/>
                        <a14:foregroundMark x1="29333" y1="77333" x2="29333" y2="8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41" y="5337750"/>
            <a:ext cx="1398459" cy="139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C7C4468-603E-EF06-2ADB-E17980D1E5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479" y="1901100"/>
            <a:ext cx="5742520" cy="247201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3D55EF0-9393-A6F2-955D-4D433DB811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20882" y="4654931"/>
            <a:ext cx="6110290" cy="199243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49F1E89-9CD6-CCB3-79C4-3305D0229112}"/>
              </a:ext>
            </a:extLst>
          </p:cNvPr>
          <p:cNvSpPr txBox="1"/>
          <p:nvPr/>
        </p:nvSpPr>
        <p:spPr>
          <a:xfrm>
            <a:off x="4715880" y="4203834"/>
            <a:ext cx="8035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Posición respecto a otras agencias -  Instagram</a:t>
            </a:r>
            <a:endParaRPr lang="es-BO" sz="16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C25AA2A-A217-C267-1C28-8E6BBD225772}"/>
              </a:ext>
            </a:extLst>
          </p:cNvPr>
          <p:cNvSpPr txBox="1"/>
          <p:nvPr/>
        </p:nvSpPr>
        <p:spPr>
          <a:xfrm>
            <a:off x="-793260" y="1520250"/>
            <a:ext cx="8035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Posición respecto a otras agencias -  Facebook</a:t>
            </a:r>
            <a:endParaRPr lang="es-BO" sz="1600" dirty="0"/>
          </a:p>
        </p:txBody>
      </p:sp>
      <p:pic>
        <p:nvPicPr>
          <p:cNvPr id="13" name="Imagen 12" descr="Código QR&#10;&#10;Descripción generada automáticamente">
            <a:extLst>
              <a:ext uri="{FF2B5EF4-FFF2-40B4-BE49-F238E27FC236}">
                <a16:creationId xmlns:a16="http://schemas.microsoft.com/office/drawing/2014/main" id="{1C8772E0-DA2A-243E-9C23-2040B15876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23499" y="1097780"/>
            <a:ext cx="1398459" cy="139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89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EDC33-81DC-DA50-FC87-F5E92B476BC5}"/>
              </a:ext>
            </a:extLst>
          </p:cNvPr>
          <p:cNvSpPr txBox="1">
            <a:spLocks/>
          </p:cNvSpPr>
          <p:nvPr/>
        </p:nvSpPr>
        <p:spPr>
          <a:xfrm>
            <a:off x="1303282" y="2695331"/>
            <a:ext cx="907606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latin typeface="Montserrat" pitchFamily="2" charset="77"/>
              </a:rPr>
              <a:t>TALENTO HUMANO</a:t>
            </a:r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33009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FEB3344-7187-D9CE-6D18-B62CEA810632}"/>
              </a:ext>
            </a:extLst>
          </p:cNvPr>
          <p:cNvSpPr txBox="1">
            <a:spLocks/>
          </p:cNvSpPr>
          <p:nvPr/>
        </p:nvSpPr>
        <p:spPr>
          <a:xfrm>
            <a:off x="-1" y="712185"/>
            <a:ext cx="12192000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400" b="1" dirty="0">
                <a:solidFill>
                  <a:srgbClr val="00B0F0"/>
                </a:solidFill>
                <a:latin typeface="Montserrat" pitchFamily="2" charset="77"/>
              </a:rPr>
              <a:t>INDICADORES DE TALENTO HUMANO</a:t>
            </a:r>
            <a:endParaRPr lang="en-BO" sz="4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94DC735-6DA8-4F6E-8CC4-F97D04BF1D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1588905"/>
              </p:ext>
            </p:extLst>
          </p:nvPr>
        </p:nvGraphicFramePr>
        <p:xfrm>
          <a:off x="13465" y="1656503"/>
          <a:ext cx="6561506" cy="503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D0A751F8-C272-A53E-91C7-244B3F0BD4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3923616"/>
              </p:ext>
            </p:extLst>
          </p:nvPr>
        </p:nvGraphicFramePr>
        <p:xfrm>
          <a:off x="5608371" y="1656502"/>
          <a:ext cx="6090144" cy="503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57909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969F0-10D1-CBE6-FB50-39FBCBBA0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62323B-46F0-FEB9-F9FB-A6C43017395A}"/>
              </a:ext>
            </a:extLst>
          </p:cNvPr>
          <p:cNvSpPr txBox="1">
            <a:spLocks/>
          </p:cNvSpPr>
          <p:nvPr/>
        </p:nvSpPr>
        <p:spPr>
          <a:xfrm>
            <a:off x="-1" y="712185"/>
            <a:ext cx="12192000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400" b="1" dirty="0">
                <a:solidFill>
                  <a:srgbClr val="00B0F0"/>
                </a:solidFill>
                <a:latin typeface="Montserrat" pitchFamily="2" charset="77"/>
              </a:rPr>
              <a:t>INDICADORES DE TALENTO HUMANO</a:t>
            </a:r>
            <a:endParaRPr lang="en-BO" sz="4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37453BD-7899-2ED0-481F-6D6A7D5D74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6518571"/>
              </p:ext>
            </p:extLst>
          </p:nvPr>
        </p:nvGraphicFramePr>
        <p:xfrm>
          <a:off x="7652807" y="1693855"/>
          <a:ext cx="5569708" cy="4660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96BDB49-C999-CCED-4235-6CDEE58983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4669730"/>
              </p:ext>
            </p:extLst>
          </p:nvPr>
        </p:nvGraphicFramePr>
        <p:xfrm>
          <a:off x="-566058" y="1966808"/>
          <a:ext cx="5820229" cy="4114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1513E824-A4F5-0A7F-235F-FDFEAF9695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443136"/>
              </p:ext>
            </p:extLst>
          </p:nvPr>
        </p:nvGraphicFramePr>
        <p:xfrm>
          <a:off x="4361545" y="1966808"/>
          <a:ext cx="5152572" cy="424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604E32A0-E519-EE19-727D-BD568A2B94D0}"/>
              </a:ext>
            </a:extLst>
          </p:cNvPr>
          <p:cNvSpPr txBox="1"/>
          <p:nvPr/>
        </p:nvSpPr>
        <p:spPr>
          <a:xfrm>
            <a:off x="529411" y="6297732"/>
            <a:ext cx="1146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Personal con discapacidad certificada o a cargo de menores con discapacidad: 8</a:t>
            </a:r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%</a:t>
            </a:r>
            <a:endParaRPr lang="es-BO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72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9E2BE-6B4D-62A3-DCAE-D32A2CAFC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B59A9-4E82-9278-1E52-EB37B1CEDF82}"/>
              </a:ext>
            </a:extLst>
          </p:cNvPr>
          <p:cNvSpPr txBox="1">
            <a:spLocks/>
          </p:cNvSpPr>
          <p:nvPr/>
        </p:nvSpPr>
        <p:spPr>
          <a:xfrm>
            <a:off x="-1" y="712185"/>
            <a:ext cx="12192000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400" b="1" dirty="0">
                <a:solidFill>
                  <a:srgbClr val="00B0F0"/>
                </a:solidFill>
                <a:latin typeface="Montserrat" pitchFamily="2" charset="77"/>
              </a:rPr>
              <a:t>FORMACIÓN GESTIÓN 2023 VS GESTIÓN 2024</a:t>
            </a:r>
            <a:endParaRPr lang="en-BO" sz="4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A60E46-2380-45FF-CA80-E456288DC0E8}"/>
              </a:ext>
            </a:extLst>
          </p:cNvPr>
          <p:cNvSpPr txBox="1"/>
          <p:nvPr/>
        </p:nvSpPr>
        <p:spPr>
          <a:xfrm>
            <a:off x="385010" y="5743202"/>
            <a:ext cx="11582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Promedio de horas de formación por funcionario gestión 2024:      </a:t>
            </a:r>
            <a:r>
              <a:rPr lang="es-MX" sz="28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53,85</a:t>
            </a:r>
            <a:endParaRPr lang="es-BO" sz="28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5D35187-5AAD-57BF-201B-92AC23AAC9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2441855"/>
              </p:ext>
            </p:extLst>
          </p:nvPr>
        </p:nvGraphicFramePr>
        <p:xfrm>
          <a:off x="5529942" y="1799771"/>
          <a:ext cx="6277047" cy="3943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A5F3F26-E6EA-42F7-261C-A4558E89BA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2004319"/>
              </p:ext>
            </p:extLst>
          </p:nvPr>
        </p:nvGraphicFramePr>
        <p:xfrm>
          <a:off x="224589" y="1799771"/>
          <a:ext cx="6205240" cy="3943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918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649F4-9870-DB12-0FEB-FBAA5535E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666EF-A6C5-5705-64CF-D6CC32E534C1}"/>
              </a:ext>
            </a:extLst>
          </p:cNvPr>
          <p:cNvSpPr txBox="1">
            <a:spLocks/>
          </p:cNvSpPr>
          <p:nvPr/>
        </p:nvSpPr>
        <p:spPr>
          <a:xfrm>
            <a:off x="-1" y="712185"/>
            <a:ext cx="12192000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400" b="1" dirty="0">
                <a:solidFill>
                  <a:srgbClr val="00B0F0"/>
                </a:solidFill>
                <a:latin typeface="Montserrat" pitchFamily="2" charset="77"/>
              </a:rPr>
              <a:t>FORMACIÓN GESTIÓN 2023 VS GESTIÓN 2024</a:t>
            </a:r>
            <a:endParaRPr lang="en-BO" sz="4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B14A63-E23B-5758-8F81-28D83F424E99}"/>
              </a:ext>
            </a:extLst>
          </p:cNvPr>
          <p:cNvSpPr txBox="1"/>
          <p:nvPr/>
        </p:nvSpPr>
        <p:spPr>
          <a:xfrm>
            <a:off x="5244519" y="2053389"/>
            <a:ext cx="6498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509"/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Eventos adicionales de formación y desarrollo:</a:t>
            </a:r>
          </a:p>
          <a:p>
            <a:pPr defTabSz="1371509"/>
            <a:endParaRPr lang="es-MX" sz="20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defTabSz="1371509"/>
            <a:r>
              <a:rPr lang="es-MX" sz="2000" b="1" i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“Taller de Competencias Conversacionales”</a:t>
            </a:r>
          </a:p>
          <a:p>
            <a:pPr defTabSz="1371509"/>
            <a:r>
              <a:rPr lang="es-MX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Duración: </a:t>
            </a:r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12 horas  </a:t>
            </a:r>
          </a:p>
          <a:p>
            <a:pPr defTabSz="1371509"/>
            <a:r>
              <a:rPr lang="es-MX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Dirigido a todo el personal</a:t>
            </a:r>
            <a:endParaRPr lang="es-BO" sz="20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608D035-51C1-5F72-CF80-33E5EE897F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1832043"/>
              </p:ext>
            </p:extLst>
          </p:nvPr>
        </p:nvGraphicFramePr>
        <p:xfrm>
          <a:off x="-1" y="1790019"/>
          <a:ext cx="5938649" cy="4787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55F4F19-796F-8A16-887F-7CF7E06DD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28339"/>
              </p:ext>
            </p:extLst>
          </p:nvPr>
        </p:nvGraphicFramePr>
        <p:xfrm>
          <a:off x="5938648" y="4118714"/>
          <a:ext cx="5226658" cy="221877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768691">
                  <a:extLst>
                    <a:ext uri="{9D8B030D-6E8A-4147-A177-3AD203B41FA5}">
                      <a16:colId xmlns:a16="http://schemas.microsoft.com/office/drawing/2014/main" val="3317537179"/>
                    </a:ext>
                  </a:extLst>
                </a:gridCol>
                <a:gridCol w="2457967">
                  <a:extLst>
                    <a:ext uri="{9D8B030D-6E8A-4147-A177-3AD203B41FA5}">
                      <a16:colId xmlns:a16="http://schemas.microsoft.com/office/drawing/2014/main" val="2983483066"/>
                    </a:ext>
                  </a:extLst>
                </a:gridCol>
              </a:tblGrid>
              <a:tr h="55037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BO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ileron Light"/>
                          <a:cs typeface="+mn-cs"/>
                        </a:rPr>
                        <a:t>MODALIDAD DE EVENTOS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479189"/>
                  </a:ext>
                </a:extLst>
              </a:tr>
              <a:tr h="5676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9pPr>
                    </a:lstStyle>
                    <a:p>
                      <a:pPr algn="l" fontAlgn="b"/>
                      <a:r>
                        <a:rPr lang="es-BO" sz="24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VIRTUAL</a:t>
                      </a:r>
                      <a:endParaRPr lang="es-BO" sz="2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9pPr>
                    </a:lstStyle>
                    <a:p>
                      <a:pPr algn="r" fontAlgn="b"/>
                      <a:r>
                        <a:rPr lang="es-BO" sz="24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71%</a:t>
                      </a:r>
                      <a:endParaRPr lang="es-BO" sz="2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3048069"/>
                  </a:ext>
                </a:extLst>
              </a:tr>
              <a:tr h="5503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9pPr>
                    </a:lstStyle>
                    <a:p>
                      <a:pPr algn="l" fontAlgn="b"/>
                      <a:r>
                        <a:rPr lang="es-BO" sz="24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PRESENCIAL</a:t>
                      </a:r>
                      <a:endParaRPr lang="es-BO" sz="2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9pPr>
                    </a:lstStyle>
                    <a:p>
                      <a:pPr algn="r" fontAlgn="b"/>
                      <a:r>
                        <a:rPr lang="es-BO" sz="24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17%</a:t>
                      </a:r>
                      <a:endParaRPr lang="es-BO" sz="2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9771818"/>
                  </a:ext>
                </a:extLst>
              </a:tr>
              <a:tr h="5503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9pPr>
                    </a:lstStyle>
                    <a:p>
                      <a:pPr algn="l" fontAlgn="b"/>
                      <a:r>
                        <a:rPr lang="es-BO" sz="24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DISTANCIA</a:t>
                      </a:r>
                      <a:endParaRPr lang="es-BO" sz="2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ileron Light"/>
                          <a:ea typeface="Capella Light"/>
                        </a:defRPr>
                      </a:lvl9pPr>
                    </a:lstStyle>
                    <a:p>
                      <a:pPr algn="r" fontAlgn="b"/>
                      <a:r>
                        <a:rPr lang="es-BO" sz="24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13%</a:t>
                      </a:r>
                      <a:endParaRPr lang="es-BO" sz="2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9319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661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FBE9E-C89E-450B-104A-5E5E67186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44C0A-36AA-E25C-0B3F-90698C280B88}"/>
              </a:ext>
            </a:extLst>
          </p:cNvPr>
          <p:cNvSpPr txBox="1">
            <a:spLocks/>
          </p:cNvSpPr>
          <p:nvPr/>
        </p:nvSpPr>
        <p:spPr>
          <a:xfrm>
            <a:off x="1303282" y="2695331"/>
            <a:ext cx="907606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400" b="1" dirty="0">
                <a:solidFill>
                  <a:srgbClr val="00B0F0"/>
                </a:solidFill>
                <a:latin typeface="Montserrat" pitchFamily="2" charset="77"/>
              </a:rPr>
              <a:t>PRESUPUESTO – EJECUCIÓN FINANCIERA</a:t>
            </a:r>
            <a:endParaRPr lang="en-BO" sz="4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84146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EFCC9-6F34-57F5-60C7-488ECB21A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3A918D-27FF-9C18-F69F-F4634B1F7680}"/>
              </a:ext>
            </a:extLst>
          </p:cNvPr>
          <p:cNvSpPr txBox="1">
            <a:spLocks/>
          </p:cNvSpPr>
          <p:nvPr/>
        </p:nvSpPr>
        <p:spPr>
          <a:xfrm>
            <a:off x="1303282" y="2695331"/>
            <a:ext cx="907606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400" b="1" dirty="0">
                <a:solidFill>
                  <a:srgbClr val="00B0F0"/>
                </a:solidFill>
                <a:latin typeface="Montserrat" pitchFamily="2" charset="77"/>
              </a:rPr>
              <a:t>TRANSPARENCIA</a:t>
            </a:r>
            <a:endParaRPr lang="en-BO" sz="4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5663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E0DE3-8A16-2E18-9FD9-05EA39ACC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2CF400F-1F8E-106B-C5FD-DEE91B368673}"/>
              </a:ext>
            </a:extLst>
          </p:cNvPr>
          <p:cNvSpPr txBox="1">
            <a:spLocks/>
          </p:cNvSpPr>
          <p:nvPr/>
        </p:nvSpPr>
        <p:spPr>
          <a:xfrm>
            <a:off x="0" y="1033027"/>
            <a:ext cx="12192000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400" b="1" dirty="0">
                <a:solidFill>
                  <a:srgbClr val="00B0F0"/>
                </a:solidFill>
                <a:latin typeface="Montserrat" pitchFamily="2" charset="77"/>
              </a:rPr>
              <a:t>RESULTADOS DE LAS PROYECCIONES FINANCIERAS</a:t>
            </a:r>
            <a:endParaRPr lang="en-BO" sz="4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sp>
        <p:nvSpPr>
          <p:cNvPr id="4" name="Título 4">
            <a:extLst>
              <a:ext uri="{FF2B5EF4-FFF2-40B4-BE49-F238E27FC236}">
                <a16:creationId xmlns:a16="http://schemas.microsoft.com/office/drawing/2014/main" id="{D65D45E3-9BB9-4B65-0FC3-83A6156B1426}"/>
              </a:ext>
            </a:extLst>
          </p:cNvPr>
          <p:cNvSpPr txBox="1">
            <a:spLocks/>
          </p:cNvSpPr>
          <p:nvPr/>
        </p:nvSpPr>
        <p:spPr>
          <a:xfrm>
            <a:off x="160421" y="1877273"/>
            <a:ext cx="11871158" cy="907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52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1" kern="1200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Seguimiento a la Ejecución del Presupuesto  al 31 de diciembre de 2024 </a:t>
            </a:r>
            <a:br>
              <a:rPr lang="es-MX" sz="20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s-MX" sz="18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(Expresado en miles de bolivianos)  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C3E8167-C592-E338-B987-A2826098E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124" y="2421743"/>
            <a:ext cx="8173012" cy="3213781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7535426-A167-25FD-5D2D-78A2BB30A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759829"/>
              </p:ext>
            </p:extLst>
          </p:nvPr>
        </p:nvGraphicFramePr>
        <p:xfrm>
          <a:off x="1254513" y="5953632"/>
          <a:ext cx="9682974" cy="571500"/>
        </p:xfrm>
        <a:graphic>
          <a:graphicData uri="http://schemas.openxmlformats.org/drawingml/2006/table">
            <a:tbl>
              <a:tblPr/>
              <a:tblGrid>
                <a:gridCol w="1301744">
                  <a:extLst>
                    <a:ext uri="{9D8B030D-6E8A-4147-A177-3AD203B41FA5}">
                      <a16:colId xmlns:a16="http://schemas.microsoft.com/office/drawing/2014/main" val="929596825"/>
                    </a:ext>
                  </a:extLst>
                </a:gridCol>
                <a:gridCol w="600805">
                  <a:extLst>
                    <a:ext uri="{9D8B030D-6E8A-4147-A177-3AD203B41FA5}">
                      <a16:colId xmlns:a16="http://schemas.microsoft.com/office/drawing/2014/main" val="4048993857"/>
                    </a:ext>
                  </a:extLst>
                </a:gridCol>
                <a:gridCol w="600805">
                  <a:extLst>
                    <a:ext uri="{9D8B030D-6E8A-4147-A177-3AD203B41FA5}">
                      <a16:colId xmlns:a16="http://schemas.microsoft.com/office/drawing/2014/main" val="2607067044"/>
                    </a:ext>
                  </a:extLst>
                </a:gridCol>
                <a:gridCol w="600805">
                  <a:extLst>
                    <a:ext uri="{9D8B030D-6E8A-4147-A177-3AD203B41FA5}">
                      <a16:colId xmlns:a16="http://schemas.microsoft.com/office/drawing/2014/main" val="1340340695"/>
                    </a:ext>
                  </a:extLst>
                </a:gridCol>
                <a:gridCol w="600805">
                  <a:extLst>
                    <a:ext uri="{9D8B030D-6E8A-4147-A177-3AD203B41FA5}">
                      <a16:colId xmlns:a16="http://schemas.microsoft.com/office/drawing/2014/main" val="2532494804"/>
                    </a:ext>
                  </a:extLst>
                </a:gridCol>
                <a:gridCol w="600805">
                  <a:extLst>
                    <a:ext uri="{9D8B030D-6E8A-4147-A177-3AD203B41FA5}">
                      <a16:colId xmlns:a16="http://schemas.microsoft.com/office/drawing/2014/main" val="3118559709"/>
                    </a:ext>
                  </a:extLst>
                </a:gridCol>
                <a:gridCol w="700939">
                  <a:extLst>
                    <a:ext uri="{9D8B030D-6E8A-4147-A177-3AD203B41FA5}">
                      <a16:colId xmlns:a16="http://schemas.microsoft.com/office/drawing/2014/main" val="226951826"/>
                    </a:ext>
                  </a:extLst>
                </a:gridCol>
                <a:gridCol w="700939">
                  <a:extLst>
                    <a:ext uri="{9D8B030D-6E8A-4147-A177-3AD203B41FA5}">
                      <a16:colId xmlns:a16="http://schemas.microsoft.com/office/drawing/2014/main" val="1171226406"/>
                    </a:ext>
                  </a:extLst>
                </a:gridCol>
                <a:gridCol w="700939">
                  <a:extLst>
                    <a:ext uri="{9D8B030D-6E8A-4147-A177-3AD203B41FA5}">
                      <a16:colId xmlns:a16="http://schemas.microsoft.com/office/drawing/2014/main" val="2755726592"/>
                    </a:ext>
                  </a:extLst>
                </a:gridCol>
                <a:gridCol w="861154">
                  <a:extLst>
                    <a:ext uri="{9D8B030D-6E8A-4147-A177-3AD203B41FA5}">
                      <a16:colId xmlns:a16="http://schemas.microsoft.com/office/drawing/2014/main" val="250384356"/>
                    </a:ext>
                  </a:extLst>
                </a:gridCol>
                <a:gridCol w="791060">
                  <a:extLst>
                    <a:ext uri="{9D8B030D-6E8A-4147-A177-3AD203B41FA5}">
                      <a16:colId xmlns:a16="http://schemas.microsoft.com/office/drawing/2014/main" val="2995504570"/>
                    </a:ext>
                  </a:extLst>
                </a:gridCol>
                <a:gridCol w="831114">
                  <a:extLst>
                    <a:ext uri="{9D8B030D-6E8A-4147-A177-3AD203B41FA5}">
                      <a16:colId xmlns:a16="http://schemas.microsoft.com/office/drawing/2014/main" val="23715977"/>
                    </a:ext>
                  </a:extLst>
                </a:gridCol>
                <a:gridCol w="791060">
                  <a:extLst>
                    <a:ext uri="{9D8B030D-6E8A-4147-A177-3AD203B41FA5}">
                      <a16:colId xmlns:a16="http://schemas.microsoft.com/office/drawing/2014/main" val="220874080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MESES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ENERO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FEBRERO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MARZO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ABRIL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MAYO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JUNIO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JULIO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AGOSTO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SEPTIEMBRE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OCTUBRE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NOVIEMBRE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DICIEMBRE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050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PRESUPUESTADO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1,030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1,202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1,373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1,545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1,717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1,888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2,060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4670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EJECUTADO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1,296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2,103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2,525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2,626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2,727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2,848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3,129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76450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BAD57FB-6F20-A5CA-020E-B3DE55CF0626}"/>
              </a:ext>
            </a:extLst>
          </p:cNvPr>
          <p:cNvSpPr txBox="1"/>
          <p:nvPr/>
        </p:nvSpPr>
        <p:spPr>
          <a:xfrm>
            <a:off x="1170039" y="6525132"/>
            <a:ext cx="9920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200" dirty="0"/>
              <a:t>PORCENTAJE	                      </a:t>
            </a:r>
            <a:r>
              <a:rPr lang="es-BO" sz="1100" dirty="0"/>
              <a:t>52%           86%            80%          64%            57%            126%            175%            184%                 170%               159%                151%               152%  </a:t>
            </a:r>
            <a:endParaRPr lang="es-BO" sz="1200" dirty="0"/>
          </a:p>
        </p:txBody>
      </p:sp>
    </p:spTree>
    <p:extLst>
      <p:ext uri="{BB962C8B-B14F-4D97-AF65-F5344CB8AC3E}">
        <p14:creationId xmlns:p14="http://schemas.microsoft.com/office/powerpoint/2010/main" val="1221962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D9612-3A47-90FC-6565-72994262F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0416C648-9C97-4A6F-086E-23156C8CB85B}"/>
              </a:ext>
            </a:extLst>
          </p:cNvPr>
          <p:cNvSpPr txBox="1">
            <a:spLocks/>
          </p:cNvSpPr>
          <p:nvPr/>
        </p:nvSpPr>
        <p:spPr>
          <a:xfrm>
            <a:off x="2614743" y="803900"/>
            <a:ext cx="6962514" cy="913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52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1" kern="1200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sz="2400" b="1" dirty="0">
                <a:solidFill>
                  <a:srgbClr val="002060"/>
                </a:solidFill>
                <a:latin typeface="Montserrat" panose="00000500000000000000" pitchFamily="2" charset="0"/>
              </a:rPr>
              <a:t>Cuadro evolutivo de utilidades 2022-2024</a:t>
            </a:r>
            <a:br>
              <a:rPr lang="es-BO" sz="2400" b="1" dirty="0">
                <a:solidFill>
                  <a:srgbClr val="002060"/>
                </a:solidFill>
                <a:latin typeface="Montserrat" panose="00000500000000000000" pitchFamily="2" charset="0"/>
              </a:rPr>
            </a:br>
            <a:r>
              <a:rPr lang="es-BO" sz="1900" b="1" dirty="0">
                <a:solidFill>
                  <a:srgbClr val="002060"/>
                </a:solidFill>
                <a:latin typeface="Montserrat" panose="00000500000000000000" pitchFamily="2" charset="0"/>
              </a:rPr>
              <a:t>(Expresado en miles de bolivianos)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67F367B-61D4-407F-8781-3B8DC27693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5546145"/>
              </p:ext>
            </p:extLst>
          </p:nvPr>
        </p:nvGraphicFramePr>
        <p:xfrm>
          <a:off x="688258" y="825916"/>
          <a:ext cx="5463628" cy="431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ED70757E-01FC-7A6A-24B6-706347CE63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5960914"/>
              </p:ext>
            </p:extLst>
          </p:nvPr>
        </p:nvGraphicFramePr>
        <p:xfrm>
          <a:off x="6764594" y="1722645"/>
          <a:ext cx="4864868" cy="2760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15E0BD0-8EDE-EFC9-4D29-EB3F893D3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072" y="4479627"/>
            <a:ext cx="5011105" cy="237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40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76D87-D871-AEA4-7ECC-53AB028C6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B275ED9-9BAF-DD0E-328C-7BB409581A3B}"/>
              </a:ext>
            </a:extLst>
          </p:cNvPr>
          <p:cNvSpPr txBox="1">
            <a:spLocks/>
          </p:cNvSpPr>
          <p:nvPr/>
        </p:nvSpPr>
        <p:spPr>
          <a:xfrm>
            <a:off x="1303282" y="2709619"/>
            <a:ext cx="907606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400" b="1" dirty="0">
                <a:solidFill>
                  <a:srgbClr val="00B0F0"/>
                </a:solidFill>
                <a:latin typeface="Montserrat" pitchFamily="2" charset="77"/>
              </a:rPr>
              <a:t>GESTIÓN INTEGRAL DE RIESGOS</a:t>
            </a:r>
            <a:endParaRPr lang="en-BO" sz="4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8426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7643A-7D16-8CB0-40D7-A7B82B007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58AC017-4BAC-4D56-C5F7-F752994CF695}"/>
              </a:ext>
            </a:extLst>
          </p:cNvPr>
          <p:cNvSpPr txBox="1">
            <a:spLocks/>
          </p:cNvSpPr>
          <p:nvPr/>
        </p:nvSpPr>
        <p:spPr>
          <a:xfrm>
            <a:off x="1431619" y="738194"/>
            <a:ext cx="907606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rgbClr val="00B0F0"/>
                </a:solidFill>
                <a:latin typeface="Montserrat" pitchFamily="2" charset="77"/>
              </a:rPr>
              <a:t>GESTIÓN INTEGRAL DE RIESGOS</a:t>
            </a:r>
            <a:endParaRPr lang="en-BO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73D69B0-B73E-7A6A-B00D-CD85737EA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26" y="1906507"/>
            <a:ext cx="9962147" cy="466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98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7FF30-27CF-2777-5F0C-E42E55F99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9118D5F-A094-7E53-978B-6F509E513D8B}"/>
              </a:ext>
            </a:extLst>
          </p:cNvPr>
          <p:cNvSpPr txBox="1">
            <a:spLocks/>
          </p:cNvSpPr>
          <p:nvPr/>
        </p:nvSpPr>
        <p:spPr>
          <a:xfrm>
            <a:off x="1431619" y="738194"/>
            <a:ext cx="907606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rgbClr val="00B0F0"/>
                </a:solidFill>
                <a:latin typeface="Montserrat" pitchFamily="2" charset="77"/>
              </a:rPr>
              <a:t>GESTIÓN INTEGRAL DE RIESGOS</a:t>
            </a:r>
            <a:endParaRPr lang="en-BO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ADED6C8-CC88-3153-60D3-B235A38CB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45289"/>
            <a:ext cx="10058400" cy="474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7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C2144-54F9-1EC1-6A35-9A0A41F5B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A6DE3F5-A7CB-C643-945C-F085C9C94E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38213F-C765-E05E-7483-2A8B57A4C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56" y="5918138"/>
            <a:ext cx="1594529" cy="871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470F2-B05D-4BCF-0FC8-7C587948E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4182" y="5918137"/>
            <a:ext cx="1610968" cy="8712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EBAC47-A16E-16CB-A736-6D79C977E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448" y="5918137"/>
            <a:ext cx="1627406" cy="8712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993F0D-1BA5-812E-B909-04096E1D1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7079" y="5918137"/>
            <a:ext cx="2104121" cy="854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B2C216-B925-BEF5-C9C6-704767C6C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4351" y="5918137"/>
            <a:ext cx="2021929" cy="871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55616A-A6B5-3FCC-3D35-BA180CA336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906" y="233855"/>
            <a:ext cx="1003300" cy="57150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1EEEF021-7044-5C83-A09C-D81A0105F485}"/>
              </a:ext>
            </a:extLst>
          </p:cNvPr>
          <p:cNvSpPr txBox="1">
            <a:spLocks/>
          </p:cNvSpPr>
          <p:nvPr/>
        </p:nvSpPr>
        <p:spPr>
          <a:xfrm>
            <a:off x="2263476" y="647119"/>
            <a:ext cx="7665048" cy="2038313"/>
          </a:xfrm>
          <a:prstGeom prst="rect">
            <a:avLst/>
          </a:prstGeom>
        </p:spPr>
        <p:txBody>
          <a:bodyPr vert="horz" lIns="60960" tIns="30480" rIns="60960" bIns="3048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635"/>
            <a:r>
              <a:rPr lang="en-US" sz="6000" b="1" dirty="0">
                <a:solidFill>
                  <a:schemeClr val="bg1"/>
                </a:solidFill>
                <a:latin typeface="Montserrat" panose="00000500000000000000" pitchFamily="2" charset="0"/>
              </a:rPr>
              <a:t>GRACIAS POR SU ATENCIÓN</a:t>
            </a:r>
          </a:p>
        </p:txBody>
      </p:sp>
      <p:pic>
        <p:nvPicPr>
          <p:cNvPr id="13" name="Imagen 12" descr="Código QR&#10;&#10;Descripción generada automáticamente">
            <a:extLst>
              <a:ext uri="{FF2B5EF4-FFF2-40B4-BE49-F238E27FC236}">
                <a16:creationId xmlns:a16="http://schemas.microsoft.com/office/drawing/2014/main" id="{1C60C4BA-1220-0C0A-A75C-FA85353F4C03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</a:blip>
          <a:stretch>
            <a:fillRect/>
          </a:stretch>
        </p:blipFill>
        <p:spPr>
          <a:xfrm>
            <a:off x="4962432" y="2685432"/>
            <a:ext cx="2267136" cy="226713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93F00EB-8871-7161-D52A-1BCB7C1613C8}"/>
              </a:ext>
            </a:extLst>
          </p:cNvPr>
          <p:cNvSpPr txBox="1">
            <a:spLocks/>
          </p:cNvSpPr>
          <p:nvPr/>
        </p:nvSpPr>
        <p:spPr>
          <a:xfrm>
            <a:off x="1435820" y="4723745"/>
            <a:ext cx="907606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>
                <a:solidFill>
                  <a:srgbClr val="00B0F0"/>
                </a:solidFill>
                <a:latin typeface="Montserrat" pitchFamily="2" charset="77"/>
              </a:rPr>
              <a:t>Síguenos en nuestras Redes Sociales</a:t>
            </a:r>
            <a:endParaRPr lang="en-BO" sz="2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915EACF-56CC-DCA2-8BCB-F63928DD6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67" b="90000" l="8056" r="95000">
                        <a14:foregroundMark x1="26111" y1="15556" x2="19444" y2="26667"/>
                        <a14:foregroundMark x1="19444" y1="26667" x2="13333" y2="44167"/>
                        <a14:foregroundMark x1="13333" y1="44167" x2="14444" y2="73333"/>
                        <a14:foregroundMark x1="14444" y1="73333" x2="32361" y2="82778"/>
                        <a14:foregroundMark x1="32361" y1="82778" x2="40139" y2="52222"/>
                        <a14:foregroundMark x1="40139" y1="52222" x2="34028" y2="23056"/>
                        <a14:foregroundMark x1="34028" y1="23056" x2="21667" y2="16111"/>
                        <a14:foregroundMark x1="24722" y1="51667" x2="29722" y2="70556"/>
                        <a14:foregroundMark x1="22222" y1="70556" x2="26667" y2="43056"/>
                        <a14:foregroundMark x1="26667" y1="43056" x2="39444" y2="35833"/>
                        <a14:foregroundMark x1="39444" y1="35833" x2="38472" y2="62222"/>
                        <a14:foregroundMark x1="38472" y1="62222" x2="31528" y2="69167"/>
                        <a14:foregroundMark x1="31528" y1="69167" x2="22639" y2="51667"/>
                        <a14:foregroundMark x1="22639" y1="51667" x2="21944" y2="46667"/>
                        <a14:foregroundMark x1="24444" y1="43333" x2="31944" y2="35000"/>
                        <a14:foregroundMark x1="31944" y1="35000" x2="30833" y2="20556"/>
                        <a14:foregroundMark x1="30833" y1="20556" x2="23750" y2="25000"/>
                        <a14:foregroundMark x1="23750" y1="25000" x2="22917" y2="43889"/>
                        <a14:foregroundMark x1="22917" y1="43889" x2="23889" y2="46111"/>
                        <a14:foregroundMark x1="8889" y1="30556" x2="8056" y2="45556"/>
                        <a14:foregroundMark x1="8056" y1="45556" x2="10833" y2="45556"/>
                        <a14:foregroundMark x1="61667" y1="17222" x2="68611" y2="14444"/>
                        <a14:foregroundMark x1="68611" y1="14444" x2="80833" y2="15278"/>
                        <a14:foregroundMark x1="80833" y1="15278" x2="88333" y2="27500"/>
                        <a14:foregroundMark x1="88333" y1="27500" x2="91944" y2="60278"/>
                        <a14:foregroundMark x1="91944" y1="60278" x2="88333" y2="77222"/>
                        <a14:foregroundMark x1="88333" y1="77222" x2="80833" y2="89167"/>
                        <a14:foregroundMark x1="80833" y1="89167" x2="70556" y2="89167"/>
                        <a14:foregroundMark x1="70556" y1="89167" x2="63333" y2="80556"/>
                        <a14:foregroundMark x1="63333" y1="80556" x2="57778" y2="62500"/>
                        <a14:foregroundMark x1="57778" y1="62500" x2="55139" y2="28056"/>
                        <a14:foregroundMark x1="55139" y1="28056" x2="61389" y2="17778"/>
                        <a14:foregroundMark x1="71111" y1="31111" x2="78056" y2="84444"/>
                        <a14:foregroundMark x1="78056" y1="84444" x2="78056" y2="84444"/>
                        <a14:foregroundMark x1="85278" y1="82222" x2="95139" y2="69444"/>
                        <a14:foregroundMark x1="95139" y1="69444" x2="97778" y2="46667"/>
                        <a14:foregroundMark x1="97778" y1="46667" x2="91250" y2="23889"/>
                        <a14:foregroundMark x1="91250" y1="23889" x2="81250" y2="11389"/>
                        <a14:foregroundMark x1="81250" y1="11389" x2="71528" y2="9444"/>
                        <a14:foregroundMark x1="71528" y1="9444" x2="70278" y2="10000"/>
                        <a14:foregroundMark x1="53333" y1="43333" x2="57500" y2="61667"/>
                        <a14:foregroundMark x1="57500" y1="61667" x2="71667" y2="82500"/>
                        <a14:foregroundMark x1="71667" y1="82500" x2="88889" y2="75278"/>
                        <a14:foregroundMark x1="88889" y1="75278" x2="95000" y2="32500"/>
                        <a14:foregroundMark x1="95000" y1="32500" x2="87639" y2="24167"/>
                        <a14:foregroundMark x1="87639" y1="24167" x2="75556" y2="18889"/>
                        <a14:foregroundMark x1="75556" y1="18889" x2="61528" y2="27222"/>
                        <a14:foregroundMark x1="61528" y1="27222" x2="54722" y2="47222"/>
                        <a14:foregroundMark x1="78333" y1="80556" x2="83889" y2="66389"/>
                        <a14:foregroundMark x1="83889" y1="66389" x2="88889" y2="37222"/>
                        <a14:foregroundMark x1="88889" y1="37222" x2="82222" y2="23333"/>
                        <a14:foregroundMark x1="82222" y1="23333" x2="68611" y2="23333"/>
                        <a14:foregroundMark x1="68611" y1="23333" x2="63750" y2="37222"/>
                        <a14:foregroundMark x1="63750" y1="37222" x2="70556" y2="65833"/>
                        <a14:foregroundMark x1="70556" y1="65833" x2="79167" y2="78889"/>
                        <a14:foregroundMark x1="81389" y1="58889" x2="81528" y2="34167"/>
                        <a14:foregroundMark x1="81528" y1="34167" x2="80556" y2="59722"/>
                        <a14:foregroundMark x1="80556" y1="59722" x2="82222" y2="64444"/>
                      </a14:backgroundRemoval>
                    </a14:imgEffect>
                  </a14:imgLayer>
                </a14:imgProps>
              </a:ext>
            </a:extLst>
          </a:blip>
          <a:srcRect l="47500"/>
          <a:stretch/>
        </p:blipFill>
        <p:spPr>
          <a:xfrm>
            <a:off x="1543921" y="4676683"/>
            <a:ext cx="1303527" cy="124145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3A037E-C785-B29B-1722-2476439AFD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78" b="91667" l="3056" r="95000">
                        <a14:foregroundMark x1="26111" y1="15556" x2="19444" y2="26667"/>
                        <a14:foregroundMark x1="19444" y1="26667" x2="13333" y2="44167"/>
                        <a14:foregroundMark x1="13333" y1="44167" x2="14444" y2="73333"/>
                        <a14:foregroundMark x1="14444" y1="73333" x2="32361" y2="82778"/>
                        <a14:foregroundMark x1="32361" y1="82778" x2="40139" y2="52222"/>
                        <a14:foregroundMark x1="40139" y1="52222" x2="34028" y2="23056"/>
                        <a14:foregroundMark x1="34028" y1="23056" x2="21667" y2="16111"/>
                        <a14:foregroundMark x1="24722" y1="51667" x2="29722" y2="70556"/>
                        <a14:foregroundMark x1="22222" y1="70556" x2="26667" y2="43056"/>
                        <a14:foregroundMark x1="26667" y1="43056" x2="39444" y2="35833"/>
                        <a14:foregroundMark x1="39444" y1="35833" x2="38472" y2="62222"/>
                        <a14:foregroundMark x1="38472" y1="62222" x2="31528" y2="69167"/>
                        <a14:foregroundMark x1="31528" y1="69167" x2="22639" y2="51667"/>
                        <a14:foregroundMark x1="22639" y1="51667" x2="21944" y2="46667"/>
                        <a14:foregroundMark x1="24444" y1="43333" x2="31944" y2="35000"/>
                        <a14:foregroundMark x1="31944" y1="35000" x2="30833" y2="20556"/>
                        <a14:foregroundMark x1="30833" y1="20556" x2="23750" y2="25000"/>
                        <a14:foregroundMark x1="23750" y1="25000" x2="22917" y2="43889"/>
                        <a14:foregroundMark x1="22917" y1="43889" x2="23889" y2="46111"/>
                        <a14:foregroundMark x1="8889" y1="30556" x2="8056" y2="45556"/>
                        <a14:foregroundMark x1="8056" y1="45556" x2="10833" y2="45556"/>
                        <a14:foregroundMark x1="61667" y1="17222" x2="68611" y2="14444"/>
                        <a14:foregroundMark x1="68611" y1="14444" x2="80833" y2="15278"/>
                        <a14:foregroundMark x1="80833" y1="15278" x2="88333" y2="27500"/>
                        <a14:foregroundMark x1="88333" y1="27500" x2="91944" y2="60278"/>
                        <a14:foregroundMark x1="91944" y1="60278" x2="88333" y2="77222"/>
                        <a14:foregroundMark x1="88333" y1="77222" x2="80833" y2="89167"/>
                        <a14:foregroundMark x1="80833" y1="89167" x2="70556" y2="89167"/>
                        <a14:foregroundMark x1="70556" y1="89167" x2="63333" y2="80556"/>
                        <a14:foregroundMark x1="63333" y1="80556" x2="57778" y2="62500"/>
                        <a14:foregroundMark x1="57778" y1="62500" x2="55139" y2="28056"/>
                        <a14:foregroundMark x1="55139" y1="28056" x2="61389" y2="17778"/>
                        <a14:foregroundMark x1="71111" y1="31111" x2="78056" y2="84444"/>
                        <a14:foregroundMark x1="78056" y1="84444" x2="78056" y2="84444"/>
                        <a14:foregroundMark x1="85278" y1="82222" x2="95139" y2="69444"/>
                        <a14:foregroundMark x1="95139" y1="69444" x2="97778" y2="46667"/>
                        <a14:foregroundMark x1="97778" y1="46667" x2="91250" y2="23889"/>
                        <a14:foregroundMark x1="91250" y1="23889" x2="81250" y2="11389"/>
                        <a14:foregroundMark x1="81250" y1="11389" x2="71528" y2="9444"/>
                        <a14:foregroundMark x1="71528" y1="9444" x2="70278" y2="10000"/>
                        <a14:foregroundMark x1="53333" y1="43333" x2="57500" y2="61667"/>
                        <a14:foregroundMark x1="57500" y1="61667" x2="71667" y2="82500"/>
                        <a14:foregroundMark x1="71667" y1="82500" x2="88889" y2="75278"/>
                        <a14:foregroundMark x1="88889" y1="75278" x2="95000" y2="32500"/>
                        <a14:foregroundMark x1="95000" y1="32500" x2="87639" y2="24167"/>
                        <a14:foregroundMark x1="87639" y1="24167" x2="75556" y2="18889"/>
                        <a14:foregroundMark x1="75556" y1="18889" x2="61528" y2="27222"/>
                        <a14:foregroundMark x1="61528" y1="27222" x2="54722" y2="47222"/>
                        <a14:foregroundMark x1="78333" y1="80556" x2="83889" y2="66389"/>
                        <a14:foregroundMark x1="83889" y1="66389" x2="88889" y2="37222"/>
                        <a14:foregroundMark x1="88889" y1="37222" x2="82222" y2="23333"/>
                        <a14:foregroundMark x1="82222" y1="23333" x2="68611" y2="23333"/>
                        <a14:foregroundMark x1="68611" y1="23333" x2="63750" y2="37222"/>
                        <a14:foregroundMark x1="63750" y1="37222" x2="70556" y2="65833"/>
                        <a14:foregroundMark x1="70556" y1="65833" x2="79167" y2="78889"/>
                        <a14:foregroundMark x1="81389" y1="58889" x2="81528" y2="34167"/>
                        <a14:foregroundMark x1="81528" y1="34167" x2="80556" y2="59722"/>
                        <a14:foregroundMark x1="80556" y1="59722" x2="82222" y2="64444"/>
                        <a14:foregroundMark x1="13611" y1="18889" x2="32361" y2="18333"/>
                        <a14:foregroundMark x1="32361" y1="18333" x2="39583" y2="36111"/>
                        <a14:foregroundMark x1="39583" y1="36111" x2="41667" y2="51944"/>
                        <a14:foregroundMark x1="41667" y1="51944" x2="41667" y2="68056"/>
                        <a14:foregroundMark x1="41667" y1="68056" x2="36250" y2="79444"/>
                        <a14:foregroundMark x1="36250" y1="79444" x2="29861" y2="85278"/>
                        <a14:foregroundMark x1="29861" y1="85278" x2="21111" y2="87222"/>
                        <a14:foregroundMark x1="21111" y1="87222" x2="14028" y2="83333"/>
                        <a14:foregroundMark x1="14028" y1="83333" x2="8611" y2="73056"/>
                        <a14:foregroundMark x1="8611" y1="73056" x2="5694" y2="52778"/>
                        <a14:foregroundMark x1="5694" y1="52778" x2="6667" y2="38056"/>
                        <a14:foregroundMark x1="6667" y1="38056" x2="13889" y2="18889"/>
                        <a14:foregroundMark x1="25833" y1="76667" x2="33333" y2="63889"/>
                        <a14:foregroundMark x1="33333" y1="63889" x2="37778" y2="45556"/>
                        <a14:foregroundMark x1="37778" y1="45556" x2="29028" y2="32500"/>
                        <a14:foregroundMark x1="29028" y1="32500" x2="25000" y2="37778"/>
                        <a14:foregroundMark x1="31389" y1="57778" x2="33611" y2="41111"/>
                        <a14:foregroundMark x1="21944" y1="45000" x2="22778" y2="71111"/>
                        <a14:foregroundMark x1="16389" y1="66111" x2="15278" y2="42778"/>
                        <a14:foregroundMark x1="11389" y1="47778" x2="10833" y2="69444"/>
                        <a14:foregroundMark x1="3333" y1="39722" x2="3333" y2="59722"/>
                        <a14:foregroundMark x1="29722" y1="91944" x2="16667" y2="91667"/>
                        <a14:foregroundMark x1="30417" y1="8056" x2="18056" y2="7778"/>
                      </a14:backgroundRemoval>
                    </a14:imgEffect>
                  </a14:imgLayer>
                </a14:imgProps>
              </a:ext>
            </a:extLst>
          </a:blip>
          <a:srcRect l="-155" t="978" r="47655" b="-978"/>
          <a:stretch/>
        </p:blipFill>
        <p:spPr>
          <a:xfrm>
            <a:off x="9059020" y="4593202"/>
            <a:ext cx="1303527" cy="12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44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EFCC9-6F34-57F5-60C7-488ECB21A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5E42B-79B8-4CE6-B109-D96756ED9435}"/>
              </a:ext>
            </a:extLst>
          </p:cNvPr>
          <p:cNvSpPr txBox="1"/>
          <p:nvPr/>
        </p:nvSpPr>
        <p:spPr>
          <a:xfrm>
            <a:off x="2768676" y="955252"/>
            <a:ext cx="661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1" dirty="0">
                <a:solidFill>
                  <a:srgbClr val="004B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presente rendición pública de cuentas </a:t>
            </a:r>
            <a:r>
              <a:rPr lang="es-ES" b="1" dirty="0">
                <a:solidFill>
                  <a:srgbClr val="004B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realiza </a:t>
            </a:r>
            <a:r>
              <a:rPr lang="es-ES" sz="1800" b="1" dirty="0">
                <a:solidFill>
                  <a:srgbClr val="004B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cumplimiento a lo establecido por:</a:t>
            </a:r>
            <a:endParaRPr lang="es-419" dirty="0">
              <a:solidFill>
                <a:srgbClr val="004B80"/>
              </a:solidFill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C994D69-0815-48CE-B5F7-0B63A139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6533" y="2258947"/>
            <a:ext cx="3629891" cy="46811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04778DB-F0B3-4D0A-9727-DEC81EFE3F82}"/>
              </a:ext>
            </a:extLst>
          </p:cNvPr>
          <p:cNvSpPr txBox="1"/>
          <p:nvPr/>
        </p:nvSpPr>
        <p:spPr>
          <a:xfrm>
            <a:off x="2383776" y="3280164"/>
            <a:ext cx="28554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Constitución Política del Estado (CPE) Art.235, numeral 4 </a:t>
            </a: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establece entre otras, la obligación de “Rendir cuentas sobre las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responsabilidades</a:t>
            </a: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económicas, políticas, técnicas y administrativas en el ejercicio de la función pública”. 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4E6FF2F-2895-45B9-9933-B6A0FAE06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3308" y="2246689"/>
            <a:ext cx="3629891" cy="468116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0AB2CEF-0107-4F06-9A35-1CD1001DB6C1}"/>
              </a:ext>
            </a:extLst>
          </p:cNvPr>
          <p:cNvSpPr txBox="1"/>
          <p:nvPr/>
        </p:nvSpPr>
        <p:spPr>
          <a:xfrm>
            <a:off x="6941570" y="3178564"/>
            <a:ext cx="32133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 igual que la Ley N°341 Ley de participación y control social que en su Art.2 (Ámbito de aplicación) </a:t>
            </a:r>
            <a:r>
              <a:rPr lang="es-E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establece que deben participar “Las empresas e instituciones publicas descentralizadas, desconcentradas, autárquicas, empresas mixtas y empresas privadas que presten servicios básicos o que administren recursos fiscales y/o naturales.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190A321-E5AA-1F04-241B-9061BE3EAE25}"/>
              </a:ext>
            </a:extLst>
          </p:cNvPr>
          <p:cNvGrpSpPr/>
          <p:nvPr/>
        </p:nvGrpSpPr>
        <p:grpSpPr>
          <a:xfrm>
            <a:off x="2984560" y="1452423"/>
            <a:ext cx="1653834" cy="1653834"/>
            <a:chOff x="4302630" y="2909742"/>
            <a:chExt cx="1653834" cy="1653834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DFC771FB-323E-45F6-B4FE-17636135E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02630" y="2909742"/>
              <a:ext cx="1653834" cy="165383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2C11206-9BBE-4D3F-840A-9383435C3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9574" y="3137326"/>
              <a:ext cx="799947" cy="1118777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EC3C950-0CD6-D2C0-A049-B457DF6EB371}"/>
              </a:ext>
            </a:extLst>
          </p:cNvPr>
          <p:cNvGrpSpPr/>
          <p:nvPr/>
        </p:nvGrpSpPr>
        <p:grpSpPr>
          <a:xfrm>
            <a:off x="7769490" y="1432030"/>
            <a:ext cx="1653834" cy="1653834"/>
            <a:chOff x="6060022" y="2877008"/>
            <a:chExt cx="1653834" cy="1653834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7000C3B1-2703-4D56-A479-6920BC816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60022" y="2877008"/>
              <a:ext cx="1653834" cy="165383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11A818C2-B03D-42B0-A7D1-170C529A1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2594" y="3093386"/>
              <a:ext cx="874255" cy="1221078"/>
            </a:xfrm>
            <a:prstGeom prst="rect">
              <a:avLst/>
            </a:prstGeom>
            <a:ln w="28575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91869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EFCC9-6F34-57F5-60C7-488ECB21A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3A918D-27FF-9C18-F69F-F4634B1F7680}"/>
              </a:ext>
            </a:extLst>
          </p:cNvPr>
          <p:cNvSpPr txBox="1">
            <a:spLocks/>
          </p:cNvSpPr>
          <p:nvPr/>
        </p:nvSpPr>
        <p:spPr>
          <a:xfrm>
            <a:off x="1303282" y="2695331"/>
            <a:ext cx="907606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400" b="1" dirty="0">
                <a:solidFill>
                  <a:srgbClr val="00B0F0"/>
                </a:solidFill>
                <a:latin typeface="Montserrat" pitchFamily="2" charset="77"/>
              </a:rPr>
              <a:t>INTRODUCCIÓN</a:t>
            </a:r>
            <a:endParaRPr lang="en-BO" sz="4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7043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9EEA8-8966-B81C-2BE3-6D2BC8473668}"/>
              </a:ext>
            </a:extLst>
          </p:cNvPr>
          <p:cNvSpPr txBox="1">
            <a:spLocks/>
          </p:cNvSpPr>
          <p:nvPr/>
        </p:nvSpPr>
        <p:spPr>
          <a:xfrm>
            <a:off x="1552711" y="1102834"/>
            <a:ext cx="907606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latin typeface="Montserrat" pitchFamily="2" charset="77"/>
              </a:rPr>
              <a:t>Naturaleza jurídica</a:t>
            </a:r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561AB74-0984-F934-3490-8FFDA8051F41}"/>
              </a:ext>
            </a:extLst>
          </p:cNvPr>
          <p:cNvSpPr txBox="1">
            <a:spLocks/>
          </p:cNvSpPr>
          <p:nvPr/>
        </p:nvSpPr>
        <p:spPr>
          <a:xfrm>
            <a:off x="1319048" y="2609770"/>
            <a:ext cx="9543394" cy="2175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800" dirty="0">
                <a:solidFill>
                  <a:srgbClr val="0070C0"/>
                </a:solidFill>
              </a:rPr>
              <a:t>Valores Unión S.A. es una Agencia de Bolsa constituida como Sociedad Anónima y que participa activamente dentro del Mercado de Valores Boliviano, realizando operaciones bursátiles en la Bolsa Boliviana de Valores S.A. desde 1994. Actualmente perteneciente al Grupo Financiero  Público Unión.</a:t>
            </a:r>
            <a:endParaRPr lang="es-BO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17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1D735-2F2C-D2EF-4775-1A6606CCE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718DF-675F-E742-4DA1-2A0D4D077AB6}"/>
              </a:ext>
            </a:extLst>
          </p:cNvPr>
          <p:cNvSpPr txBox="1">
            <a:spLocks/>
          </p:cNvSpPr>
          <p:nvPr/>
        </p:nvSpPr>
        <p:spPr>
          <a:xfrm>
            <a:off x="808187" y="2016204"/>
            <a:ext cx="3035331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C00000"/>
                </a:solidFill>
                <a:effectLst>
                  <a:glow rad="63500">
                    <a:srgbClr val="FF0000">
                      <a:alpha val="40000"/>
                    </a:srgbClr>
                  </a:glow>
                </a:effectLst>
                <a:latin typeface="Montserrat" pitchFamily="2" charset="77"/>
              </a:rPr>
              <a:t>MISIÓN</a:t>
            </a:r>
            <a:endParaRPr lang="en-BO" sz="5400" b="1" dirty="0">
              <a:solidFill>
                <a:srgbClr val="C00000"/>
              </a:solidFill>
              <a:effectLst>
                <a:glow rad="63500">
                  <a:srgbClr val="FF0000">
                    <a:alpha val="40000"/>
                  </a:srgbClr>
                </a:glow>
              </a:effectLst>
              <a:latin typeface="Montserrat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97452C-5D8D-06C4-4306-BCE83490B50D}"/>
              </a:ext>
            </a:extLst>
          </p:cNvPr>
          <p:cNvSpPr txBox="1">
            <a:spLocks/>
          </p:cNvSpPr>
          <p:nvPr/>
        </p:nvSpPr>
        <p:spPr>
          <a:xfrm>
            <a:off x="8592457" y="3835192"/>
            <a:ext cx="2791356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FF9933"/>
                </a:solidFill>
                <a:effectLst>
                  <a:glow rad="63500">
                    <a:srgbClr val="FF9933">
                      <a:alpha val="40000"/>
                    </a:srgbClr>
                  </a:glow>
                </a:effectLst>
                <a:latin typeface="Montserrat" pitchFamily="2" charset="77"/>
              </a:rPr>
              <a:t>VISIÓN</a:t>
            </a:r>
            <a:endParaRPr lang="en-BO" sz="5400" b="1" dirty="0">
              <a:solidFill>
                <a:srgbClr val="FF9933"/>
              </a:solidFill>
              <a:effectLst>
                <a:glow rad="63500">
                  <a:srgbClr val="FF9933">
                    <a:alpha val="40000"/>
                  </a:srgbClr>
                </a:glow>
              </a:effectLst>
              <a:latin typeface="Montserrat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31B99B7-8100-B3CC-B58B-C62762194E13}"/>
              </a:ext>
            </a:extLst>
          </p:cNvPr>
          <p:cNvSpPr txBox="1">
            <a:spLocks/>
          </p:cNvSpPr>
          <p:nvPr/>
        </p:nvSpPr>
        <p:spPr>
          <a:xfrm>
            <a:off x="8111105" y="1562656"/>
            <a:ext cx="370909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Montserrat" pitchFamily="2" charset="77"/>
              </a:rPr>
              <a:t>VALORES</a:t>
            </a:r>
            <a:endParaRPr lang="en-BO" sz="5400" b="1" dirty="0">
              <a:solidFill>
                <a:srgbClr val="00B0F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Montserrat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DD37CDA-0FE9-9814-8ED8-210FA141D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379" y="2497571"/>
            <a:ext cx="2675242" cy="26752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A6C60B4-DF94-4D49-B0B9-B0A654C7A960}"/>
              </a:ext>
            </a:extLst>
          </p:cNvPr>
          <p:cNvSpPr txBox="1"/>
          <p:nvPr/>
        </p:nvSpPr>
        <p:spPr>
          <a:xfrm>
            <a:off x="617628" y="2923299"/>
            <a:ext cx="338695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0000500000000000000" pitchFamily="2" charset="0"/>
              </a:rPr>
              <a:t>Brindamos asesoramiento para la toma de decisiones en la compra y venta de valores, conformación de Portafolios de Inversión, y por otro lado, opciones de financiamiento y fusiones y/o adquisiciones en todas sus modalidades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Montserrat" panose="00000500000000000000" pitchFamily="2" charset="0"/>
              </a:rPr>
              <a:t>.</a:t>
            </a:r>
            <a:endParaRPr kumimoji="0" lang="es-BO" sz="1800" b="0" i="0" u="none" strike="noStrike" kern="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F4BF676-9F4B-1E7D-2F18-565D9B1A0FA5}"/>
              </a:ext>
            </a:extLst>
          </p:cNvPr>
          <p:cNvSpPr txBox="1"/>
          <p:nvPr/>
        </p:nvSpPr>
        <p:spPr>
          <a:xfrm>
            <a:off x="7912094" y="4742287"/>
            <a:ext cx="39081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9933"/>
                </a:solidFill>
                <a:latin typeface="Montserrat" panose="00000500000000000000" pitchFamily="2" charset="0"/>
              </a:rPr>
              <a:t>«Ser la Agencia de Bolsa líder en acceso al Mercado de Valores para empresas públicas y privadas a nivel nacional»</a:t>
            </a:r>
            <a:endParaRPr lang="es-BO" sz="1800" dirty="0">
              <a:solidFill>
                <a:srgbClr val="FF9933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1755C85-762E-18E7-FE57-16235D955F22}"/>
              </a:ext>
            </a:extLst>
          </p:cNvPr>
          <p:cNvSpPr txBox="1"/>
          <p:nvPr/>
        </p:nvSpPr>
        <p:spPr>
          <a:xfrm>
            <a:off x="8286918" y="2373606"/>
            <a:ext cx="33869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00B0F0"/>
                </a:solidFill>
                <a:latin typeface="Montserrat" panose="00000500000000000000" pitchFamily="2" charset="0"/>
              </a:rPr>
              <a:t>Integridad, compromiso, prudencia, trabajo en equipo, transparencia y eficiencia.</a:t>
            </a:r>
            <a:endParaRPr lang="es-BO" sz="1800" dirty="0">
              <a:solidFill>
                <a:srgbClr val="00B0F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31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56CAC-7427-B43E-B656-31375469E6E8}"/>
              </a:ext>
            </a:extLst>
          </p:cNvPr>
          <p:cNvSpPr txBox="1">
            <a:spLocks/>
          </p:cNvSpPr>
          <p:nvPr/>
        </p:nvSpPr>
        <p:spPr>
          <a:xfrm>
            <a:off x="-1" y="712185"/>
            <a:ext cx="12192000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b="1" dirty="0">
                <a:solidFill>
                  <a:srgbClr val="00B0F0"/>
                </a:solidFill>
                <a:latin typeface="Montserrat" pitchFamily="2" charset="77"/>
              </a:rPr>
              <a:t>ORGANIGRAMA</a:t>
            </a:r>
            <a:endParaRPr lang="en-BO" sz="5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207D86-B94D-34F5-6852-57EBC8205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384" y="1535983"/>
            <a:ext cx="88582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33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C3C075-503D-F03F-F5D2-23063A0FB1F8}"/>
              </a:ext>
            </a:extLst>
          </p:cNvPr>
          <p:cNvSpPr txBox="1">
            <a:spLocks/>
          </p:cNvSpPr>
          <p:nvPr/>
        </p:nvSpPr>
        <p:spPr>
          <a:xfrm>
            <a:off x="1557966" y="800756"/>
            <a:ext cx="9076068" cy="907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400" b="1" dirty="0">
                <a:solidFill>
                  <a:srgbClr val="00B0F0"/>
                </a:solidFill>
                <a:latin typeface="Montserrat" pitchFamily="2" charset="77"/>
              </a:rPr>
              <a:t>Trayectoria institucional</a:t>
            </a:r>
            <a:endParaRPr lang="en-BO" sz="4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sp>
        <p:nvSpPr>
          <p:cNvPr id="8" name="Diagrama de flujo: terminador 7">
            <a:extLst>
              <a:ext uri="{FF2B5EF4-FFF2-40B4-BE49-F238E27FC236}">
                <a16:creationId xmlns:a16="http://schemas.microsoft.com/office/drawing/2014/main" id="{0F64A4E5-5397-37F9-365F-38495AF34107}"/>
              </a:ext>
            </a:extLst>
          </p:cNvPr>
          <p:cNvSpPr/>
          <p:nvPr/>
        </p:nvSpPr>
        <p:spPr>
          <a:xfrm>
            <a:off x="8121650" y="6635750"/>
            <a:ext cx="615950" cy="188796"/>
          </a:xfrm>
          <a:prstGeom prst="flowChartTerminator">
            <a:avLst/>
          </a:prstGeom>
          <a:solidFill>
            <a:srgbClr val="F9FAF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2A66A03-6F4B-4010-96AE-A3E6EF4826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44"/>
          <a:stretch/>
        </p:blipFill>
        <p:spPr>
          <a:xfrm>
            <a:off x="1086958" y="1541199"/>
            <a:ext cx="10018084" cy="52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23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Betelgeuse">
    <a:dk1>
      <a:srgbClr val="F2F2F2"/>
    </a:dk1>
    <a:lt1>
      <a:srgbClr val="F2F2F2"/>
    </a:lt1>
    <a:dk2>
      <a:srgbClr val="3F3F3F"/>
    </a:dk2>
    <a:lt2>
      <a:srgbClr val="3F3F3F"/>
    </a:lt2>
    <a:accent1>
      <a:srgbClr val="F2F2F2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F2F2F2"/>
    </a:hlink>
    <a:folHlink>
      <a:srgbClr val="B5B5B5"/>
    </a:folHlink>
  </a:clrScheme>
  <a:fontScheme name="Betelgeuse">
    <a:majorFont>
      <a:latin typeface="Aileron UltraLight"/>
      <a:ea typeface="Capella"/>
      <a:cs typeface=""/>
    </a:majorFont>
    <a:minorFont>
      <a:latin typeface="Aileron Light"/>
      <a:ea typeface="Capella Light"/>
      <a:cs typeface=""/>
    </a:minorFont>
  </a:fontScheme>
  <a:fmtScheme name="Office テーマ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1177</Words>
  <Application>Microsoft Office PowerPoint</Application>
  <PresentationFormat>Panorámica</PresentationFormat>
  <Paragraphs>251</Paragraphs>
  <Slides>35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4" baseType="lpstr">
      <vt:lpstr>Aileron Light</vt:lpstr>
      <vt:lpstr>Aileron UltraLight</vt:lpstr>
      <vt:lpstr>Aptos Narrow</vt:lpstr>
      <vt:lpstr>Arial</vt:lpstr>
      <vt:lpstr>Calibri</vt:lpstr>
      <vt:lpstr>Calibri Light</vt:lpstr>
      <vt:lpstr>Georgia</vt:lpstr>
      <vt:lpstr>Montserrat</vt:lpstr>
      <vt:lpstr>Office Theme</vt:lpstr>
      <vt:lpstr>RENDICIÓN PÚBLICA DE CUENTAS FINAL 2024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RENDICIÓN DE CUENTAS</dc:title>
  <dc:creator>NEXUS</dc:creator>
  <cp:lastModifiedBy>Walter Daniel Venegas Lazo</cp:lastModifiedBy>
  <cp:revision>34</cp:revision>
  <dcterms:created xsi:type="dcterms:W3CDTF">2025-01-24T21:13:07Z</dcterms:created>
  <dcterms:modified xsi:type="dcterms:W3CDTF">2025-02-07T03:09:57Z</dcterms:modified>
</cp:coreProperties>
</file>